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5"/>
    <p:sldMasterId id="2147483904" r:id="rId6"/>
    <p:sldMasterId id="2147483847" r:id="rId7"/>
  </p:sldMasterIdLst>
  <p:notesMasterIdLst>
    <p:notesMasterId r:id="rId24"/>
  </p:notesMasterIdLst>
  <p:handoutMasterIdLst>
    <p:handoutMasterId r:id="rId25"/>
  </p:handoutMasterIdLst>
  <p:sldIdLst>
    <p:sldId id="747" r:id="rId8"/>
    <p:sldId id="763" r:id="rId9"/>
    <p:sldId id="755" r:id="rId10"/>
    <p:sldId id="756" r:id="rId11"/>
    <p:sldId id="778" r:id="rId12"/>
    <p:sldId id="272" r:id="rId13"/>
    <p:sldId id="770" r:id="rId14"/>
    <p:sldId id="771" r:id="rId15"/>
    <p:sldId id="772" r:id="rId16"/>
    <p:sldId id="773" r:id="rId17"/>
    <p:sldId id="776" r:id="rId18"/>
    <p:sldId id="775" r:id="rId19"/>
    <p:sldId id="774" r:id="rId20"/>
    <p:sldId id="777" r:id="rId21"/>
    <p:sldId id="780" r:id="rId22"/>
    <p:sldId id="781" r:id="rId23"/>
  </p:sldIdLst>
  <p:sldSz cx="12192000" cy="6858000"/>
  <p:notesSz cx="6958013" cy="99472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66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A29A0C-9F10-733E-050E-5F30BAB92004}" name="Aude Letard" initials="AL" userId="S::Aude.Letard@asmeg.org::8eb5a6f5-533e-443e-96fb-8c4b8911d7c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Manuel Alcaide" initials="JA" lastIdx="1" clrIdx="0">
    <p:extLst>
      <p:ext uri="{19B8F6BF-5375-455C-9EA6-DF929625EA0E}">
        <p15:presenceInfo xmlns:p15="http://schemas.microsoft.com/office/powerpoint/2012/main" userId="S::Jean-Manuel.Alcaide@asmeg.org::98e0503d-a881-4dee-bd94-acd8149447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A"/>
    <a:srgbClr val="0066AA"/>
    <a:srgbClr val="D1ECFF"/>
    <a:srgbClr val="0069B0"/>
    <a:srgbClr val="006EB8"/>
    <a:srgbClr val="69C2FF"/>
    <a:srgbClr val="0090F2"/>
    <a:srgbClr val="C1E6FF"/>
    <a:srgbClr val="81CCFF"/>
    <a:srgbClr val="3B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64982" autoAdjust="0"/>
  </p:normalViewPr>
  <p:slideViewPr>
    <p:cSldViewPr snapToGrid="0" snapToObjects="1">
      <p:cViewPr varScale="1">
        <p:scale>
          <a:sx n="83" d="100"/>
          <a:sy n="83" d="100"/>
        </p:scale>
        <p:origin x="629" y="77"/>
      </p:cViewPr>
      <p:guideLst>
        <p:guide orient="horz" pos="958"/>
        <p:guide pos="6652"/>
      </p:guideLst>
    </p:cSldViewPr>
  </p:slideViewPr>
  <p:outlineViewPr>
    <p:cViewPr>
      <p:scale>
        <a:sx n="33" d="100"/>
        <a:sy n="33" d="100"/>
      </p:scale>
      <p:origin x="0" y="-4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5C8AF-61FC-4D9D-A553-0F6000C9F5F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061DB1A-89A7-4A26-902A-005570043844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b="1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/>
            <a:t>Participation aux commissions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/>
            <a:t>ASSSP : </a:t>
          </a:r>
          <a:r>
            <a:rPr lang="fr-FR" sz="1400"/>
            <a:t>11 commissions (4 en présentiel,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/>
            <a:t>7 en visio)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/>
            <a:t>APRS : </a:t>
          </a:r>
          <a:r>
            <a:rPr lang="fr-FR" sz="1400"/>
            <a:t>2 commissions en présentiel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/>
        </a:p>
      </dgm:t>
    </dgm:pt>
    <dgm:pt modelId="{F0604251-3A80-4B0E-9BC8-346B00B9389D}" type="parTrans" cxnId="{6FC59FF1-2048-4DC0-AD30-20AF5D41324B}">
      <dgm:prSet/>
      <dgm:spPr/>
      <dgm:t>
        <a:bodyPr/>
        <a:lstStyle/>
        <a:p>
          <a:endParaRPr lang="fr-FR"/>
        </a:p>
      </dgm:t>
    </dgm:pt>
    <dgm:pt modelId="{BCC7F351-5793-4B01-B865-5A0A733ACA92}" type="sibTrans" cxnId="{6FC59FF1-2048-4DC0-AD30-20AF5D41324B}">
      <dgm:prSet/>
      <dgm:spPr/>
      <dgm:t>
        <a:bodyPr/>
        <a:lstStyle/>
        <a:p>
          <a:endParaRPr lang="fr-FR"/>
        </a:p>
      </dgm:t>
    </dgm:pt>
    <dgm:pt modelId="{3A3EEFEC-9964-4103-8312-BF20E0A1454C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b="1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1"/>
            <a:t>Suivi des conventions soutien scolaire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/>
            <a:t>Rencontre ANACOURS fin 2025 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/>
            <a:t>Contacts à prévoir en 2026 avec autres prestataires (ACADOMIA, ABC, COMPLETUDES) 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/>
            <a:t>Accord CE obtenu, convention non signée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/>
        </a:p>
      </dgm:t>
    </dgm:pt>
    <dgm:pt modelId="{B635864E-C4D1-44F4-B7EF-8F2C2E7CC0A4}" type="sibTrans" cxnId="{E7BD5B87-F3FE-49B9-830E-0FCAD7128822}">
      <dgm:prSet/>
      <dgm:spPr/>
      <dgm:t>
        <a:bodyPr/>
        <a:lstStyle/>
        <a:p>
          <a:endParaRPr lang="fr-FR"/>
        </a:p>
      </dgm:t>
    </dgm:pt>
    <dgm:pt modelId="{8AB3CDF8-5AB7-4C98-9650-53BDE04B3EC1}" type="parTrans" cxnId="{E7BD5B87-F3FE-49B9-830E-0FCAD7128822}">
      <dgm:prSet/>
      <dgm:spPr/>
      <dgm:t>
        <a:bodyPr/>
        <a:lstStyle/>
        <a:p>
          <a:endParaRPr lang="fr-FR"/>
        </a:p>
      </dgm:t>
    </dgm:pt>
    <dgm:pt modelId="{345AD1B3-ED89-4F35-83BC-FBDCAF8085F5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/>
            <a:t>Aide à l'animation du Réseau Solidaire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/>
            <a:t>4 réunions réalisées : 2 pour le Réseau Solidaire de Clermont-Ferrand et 2 pour le Réseau Solidaire du Puy</a:t>
          </a:r>
        </a:p>
      </dgm:t>
    </dgm:pt>
    <dgm:pt modelId="{78C009F4-0FE7-416E-83B0-227CD23957C1}" type="sibTrans" cxnId="{96FBBF4E-FB1B-48A1-8FB1-1B489224C75E}">
      <dgm:prSet/>
      <dgm:spPr/>
      <dgm:t>
        <a:bodyPr/>
        <a:lstStyle/>
        <a:p>
          <a:endParaRPr lang="fr-FR"/>
        </a:p>
      </dgm:t>
    </dgm:pt>
    <dgm:pt modelId="{57DE7D48-B44A-4FB7-AB9F-982A4C464739}" type="parTrans" cxnId="{96FBBF4E-FB1B-48A1-8FB1-1B489224C75E}">
      <dgm:prSet/>
      <dgm:spPr/>
      <dgm:t>
        <a:bodyPr/>
        <a:lstStyle/>
        <a:p>
          <a:endParaRPr lang="fr-FR"/>
        </a:p>
      </dgm:t>
    </dgm:pt>
    <dgm:pt modelId="{D8F53EEE-3A53-4FAF-BEF0-C8403AD3E355}" type="pres">
      <dgm:prSet presAssocID="{B0F5C8AF-61FC-4D9D-A553-0F6000C9F5FF}" presName="compositeShape" presStyleCnt="0">
        <dgm:presLayoutVars>
          <dgm:dir/>
          <dgm:resizeHandles/>
        </dgm:presLayoutVars>
      </dgm:prSet>
      <dgm:spPr/>
    </dgm:pt>
    <dgm:pt modelId="{2521DEB8-48CC-4B49-8DAF-31812AD4CA57}" type="pres">
      <dgm:prSet presAssocID="{B0F5C8AF-61FC-4D9D-A553-0F6000C9F5FF}" presName="pyramid" presStyleLbl="node1" presStyleIdx="0" presStyleCnt="1" custScaleX="150000"/>
      <dgm:spPr/>
    </dgm:pt>
    <dgm:pt modelId="{6F7C435F-66DE-4BC8-9A0B-FF76165E98BC}" type="pres">
      <dgm:prSet presAssocID="{B0F5C8AF-61FC-4D9D-A553-0F6000C9F5FF}" presName="theList" presStyleCnt="0"/>
      <dgm:spPr/>
    </dgm:pt>
    <dgm:pt modelId="{9B813685-83F4-473A-B2AF-8B4D037811C3}" type="pres">
      <dgm:prSet presAssocID="{345AD1B3-ED89-4F35-83BC-FBDCAF8085F5}" presName="aNode" presStyleLbl="fgAcc1" presStyleIdx="0" presStyleCnt="3">
        <dgm:presLayoutVars>
          <dgm:bulletEnabled val="1"/>
        </dgm:presLayoutVars>
      </dgm:prSet>
      <dgm:spPr/>
    </dgm:pt>
    <dgm:pt modelId="{76B3D7AC-BC13-4EBE-A0E0-528C96E99B81}" type="pres">
      <dgm:prSet presAssocID="{345AD1B3-ED89-4F35-83BC-FBDCAF8085F5}" presName="aSpace" presStyleCnt="0"/>
      <dgm:spPr/>
    </dgm:pt>
    <dgm:pt modelId="{5BEC3BAD-3367-449F-A292-D74E82A0657E}" type="pres">
      <dgm:prSet presAssocID="{8061DB1A-89A7-4A26-902A-005570043844}" presName="aNode" presStyleLbl="fgAcc1" presStyleIdx="1" presStyleCnt="3">
        <dgm:presLayoutVars>
          <dgm:bulletEnabled val="1"/>
        </dgm:presLayoutVars>
      </dgm:prSet>
      <dgm:spPr/>
    </dgm:pt>
    <dgm:pt modelId="{17B5714F-33A6-4EAD-BDD9-236ACBD21263}" type="pres">
      <dgm:prSet presAssocID="{8061DB1A-89A7-4A26-902A-005570043844}" presName="aSpace" presStyleCnt="0"/>
      <dgm:spPr/>
    </dgm:pt>
    <dgm:pt modelId="{C0D87889-074C-4CAC-B46B-B796F9AB7C61}" type="pres">
      <dgm:prSet presAssocID="{3A3EEFEC-9964-4103-8312-BF20E0A1454C}" presName="aNode" presStyleLbl="fgAcc1" presStyleIdx="2" presStyleCnt="3">
        <dgm:presLayoutVars>
          <dgm:bulletEnabled val="1"/>
        </dgm:presLayoutVars>
      </dgm:prSet>
      <dgm:spPr/>
    </dgm:pt>
    <dgm:pt modelId="{2991E715-8C9C-4670-B2C4-DB5D4118924A}" type="pres">
      <dgm:prSet presAssocID="{3A3EEFEC-9964-4103-8312-BF20E0A1454C}" presName="aSpace" presStyleCnt="0"/>
      <dgm:spPr/>
    </dgm:pt>
  </dgm:ptLst>
  <dgm:cxnLst>
    <dgm:cxn modelId="{E00A1E09-0795-4B18-94A0-CA0FF3F1FC60}" type="presOf" srcId="{345AD1B3-ED89-4F35-83BC-FBDCAF8085F5}" destId="{9B813685-83F4-473A-B2AF-8B4D037811C3}" srcOrd="0" destOrd="0" presId="urn:microsoft.com/office/officeart/2005/8/layout/pyramid2"/>
    <dgm:cxn modelId="{556BA221-B3FF-4640-85A2-40F9948A10E4}" type="presOf" srcId="{8061DB1A-89A7-4A26-902A-005570043844}" destId="{5BEC3BAD-3367-449F-A292-D74E82A0657E}" srcOrd="0" destOrd="0" presId="urn:microsoft.com/office/officeart/2005/8/layout/pyramid2"/>
    <dgm:cxn modelId="{E161E168-8B80-43A3-8257-64AC9254DCAB}" type="presOf" srcId="{B0F5C8AF-61FC-4D9D-A553-0F6000C9F5FF}" destId="{D8F53EEE-3A53-4FAF-BEF0-C8403AD3E355}" srcOrd="0" destOrd="0" presId="urn:microsoft.com/office/officeart/2005/8/layout/pyramid2"/>
    <dgm:cxn modelId="{96FBBF4E-FB1B-48A1-8FB1-1B489224C75E}" srcId="{B0F5C8AF-61FC-4D9D-A553-0F6000C9F5FF}" destId="{345AD1B3-ED89-4F35-83BC-FBDCAF8085F5}" srcOrd="0" destOrd="0" parTransId="{57DE7D48-B44A-4FB7-AB9F-982A4C464739}" sibTransId="{78C009F4-0FE7-416E-83B0-227CD23957C1}"/>
    <dgm:cxn modelId="{E7BD5B87-F3FE-49B9-830E-0FCAD7128822}" srcId="{B0F5C8AF-61FC-4D9D-A553-0F6000C9F5FF}" destId="{3A3EEFEC-9964-4103-8312-BF20E0A1454C}" srcOrd="2" destOrd="0" parTransId="{8AB3CDF8-5AB7-4C98-9650-53BDE04B3EC1}" sibTransId="{B635864E-C4D1-44F4-B7EF-8F2C2E7CC0A4}"/>
    <dgm:cxn modelId="{C49544A2-5C8C-4A7E-978E-D47A82ADF3BD}" type="presOf" srcId="{3A3EEFEC-9964-4103-8312-BF20E0A1454C}" destId="{C0D87889-074C-4CAC-B46B-B796F9AB7C61}" srcOrd="0" destOrd="0" presId="urn:microsoft.com/office/officeart/2005/8/layout/pyramid2"/>
    <dgm:cxn modelId="{6FC59FF1-2048-4DC0-AD30-20AF5D41324B}" srcId="{B0F5C8AF-61FC-4D9D-A553-0F6000C9F5FF}" destId="{8061DB1A-89A7-4A26-902A-005570043844}" srcOrd="1" destOrd="0" parTransId="{F0604251-3A80-4B0E-9BC8-346B00B9389D}" sibTransId="{BCC7F351-5793-4B01-B865-5A0A733ACA92}"/>
    <dgm:cxn modelId="{AD9A6B09-027F-4D8E-BD13-D01795E6646F}" type="presParOf" srcId="{D8F53EEE-3A53-4FAF-BEF0-C8403AD3E355}" destId="{2521DEB8-48CC-4B49-8DAF-31812AD4CA57}" srcOrd="0" destOrd="0" presId="urn:microsoft.com/office/officeart/2005/8/layout/pyramid2"/>
    <dgm:cxn modelId="{18A40163-1D73-4079-8480-D2F0EA718C09}" type="presParOf" srcId="{D8F53EEE-3A53-4FAF-BEF0-C8403AD3E355}" destId="{6F7C435F-66DE-4BC8-9A0B-FF76165E98BC}" srcOrd="1" destOrd="0" presId="urn:microsoft.com/office/officeart/2005/8/layout/pyramid2"/>
    <dgm:cxn modelId="{5D040222-D416-419E-9E3F-D9FB1DB543F4}" type="presParOf" srcId="{6F7C435F-66DE-4BC8-9A0B-FF76165E98BC}" destId="{9B813685-83F4-473A-B2AF-8B4D037811C3}" srcOrd="0" destOrd="0" presId="urn:microsoft.com/office/officeart/2005/8/layout/pyramid2"/>
    <dgm:cxn modelId="{F3824723-BC16-4F26-8F5B-DA6645B1D840}" type="presParOf" srcId="{6F7C435F-66DE-4BC8-9A0B-FF76165E98BC}" destId="{76B3D7AC-BC13-4EBE-A0E0-528C96E99B81}" srcOrd="1" destOrd="0" presId="urn:microsoft.com/office/officeart/2005/8/layout/pyramid2"/>
    <dgm:cxn modelId="{2A1B870C-D335-442D-BE25-EFF6FDF92C5E}" type="presParOf" srcId="{6F7C435F-66DE-4BC8-9A0B-FF76165E98BC}" destId="{5BEC3BAD-3367-449F-A292-D74E82A0657E}" srcOrd="2" destOrd="0" presId="urn:microsoft.com/office/officeart/2005/8/layout/pyramid2"/>
    <dgm:cxn modelId="{CCD642FA-4E7D-42A3-9B38-74FF87AFEC47}" type="presParOf" srcId="{6F7C435F-66DE-4BC8-9A0B-FF76165E98BC}" destId="{17B5714F-33A6-4EAD-BDD9-236ACBD21263}" srcOrd="3" destOrd="0" presId="urn:microsoft.com/office/officeart/2005/8/layout/pyramid2"/>
    <dgm:cxn modelId="{7F829CB3-B31B-4D35-A656-2C7409981D58}" type="presParOf" srcId="{6F7C435F-66DE-4BC8-9A0B-FF76165E98BC}" destId="{C0D87889-074C-4CAC-B46B-B796F9AB7C61}" srcOrd="4" destOrd="0" presId="urn:microsoft.com/office/officeart/2005/8/layout/pyramid2"/>
    <dgm:cxn modelId="{1DC43FD5-7FB5-4FA7-A9BE-67B6850A1EE3}" type="presParOf" srcId="{6F7C435F-66DE-4BC8-9A0B-FF76165E98BC}" destId="{2991E715-8C9C-4670-B2C4-DB5D4118924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1DEB8-48CC-4B49-8DAF-31812AD4CA57}">
      <dsp:nvSpPr>
        <dsp:cNvPr id="0" name=""/>
        <dsp:cNvSpPr/>
      </dsp:nvSpPr>
      <dsp:spPr>
        <a:xfrm>
          <a:off x="0" y="0"/>
          <a:ext cx="8128000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13685-83F4-473A-B2AF-8B4D037811C3}">
      <dsp:nvSpPr>
        <dsp:cNvPr id="0" name=""/>
        <dsp:cNvSpPr/>
      </dsp:nvSpPr>
      <dsp:spPr>
        <a:xfrm>
          <a:off x="4064000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/>
            <a:t>Aide à l'animation du Réseau Solidaire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/>
            <a:t>4 réunions réalisées : 2 pour le Réseau Solidaire de Clermont-Ferrand et 2 pour le Réseau Solidaire du Puy</a:t>
          </a:r>
        </a:p>
      </dsp:txBody>
      <dsp:txXfrm>
        <a:off x="4126616" y="607393"/>
        <a:ext cx="3396901" cy="1157468"/>
      </dsp:txXfrm>
    </dsp:sp>
    <dsp:sp modelId="{5BEC3BAD-3367-449F-A292-D74E82A0657E}">
      <dsp:nvSpPr>
        <dsp:cNvPr id="0" name=""/>
        <dsp:cNvSpPr/>
      </dsp:nvSpPr>
      <dsp:spPr>
        <a:xfrm>
          <a:off x="4064000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b="1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/>
            <a:t>Participation aux commissions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/>
            <a:t>ASSSP : </a:t>
          </a:r>
          <a:r>
            <a:rPr lang="fr-FR" sz="1400" kern="1200"/>
            <a:t>11 commissions (4 en présentiel,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/>
            <a:t>7 en visio)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/>
            <a:t>APRS : </a:t>
          </a:r>
          <a:r>
            <a:rPr lang="fr-FR" sz="1400" kern="1200"/>
            <a:t>2 commissions en présentiel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126616" y="2050430"/>
        <a:ext cx="3396901" cy="1157468"/>
      </dsp:txXfrm>
    </dsp:sp>
    <dsp:sp modelId="{C0D87889-074C-4CAC-B46B-B796F9AB7C61}">
      <dsp:nvSpPr>
        <dsp:cNvPr id="0" name=""/>
        <dsp:cNvSpPr/>
      </dsp:nvSpPr>
      <dsp:spPr>
        <a:xfrm>
          <a:off x="4064000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b="1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b="1" kern="1200"/>
            <a:t>Suivi des conventions soutien scolaire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kern="1200"/>
            <a:t>Rencontre ANACOURS fin 2025 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kern="1200"/>
            <a:t>Contacts à prévoir en 2026 avec autres prestataires (ACADOMIA, ABC, COMPLETUDES) 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kern="1200"/>
            <a:t>Accord CE obtenu, convention non signée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4126616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41266" y="1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r">
              <a:defRPr sz="1200"/>
            </a:lvl1pPr>
          </a:lstStyle>
          <a:p>
            <a:fld id="{35A56898-A4B7-1044-AB6A-96CC33FEDB9B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l">
              <a:defRPr sz="12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41266" y="9448185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r">
              <a:defRPr sz="1200"/>
            </a:lvl1pPr>
          </a:lstStyle>
          <a:p>
            <a:fld id="{9E1926E4-5C22-9346-85A3-3E105A4564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74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41266" y="1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r">
              <a:defRPr sz="1200"/>
            </a:lvl1pPr>
          </a:lstStyle>
          <a:p>
            <a:fld id="{ED020271-222D-6440-A79D-7E43D364FE86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3513" y="746125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9" tIns="46210" rIns="92419" bIns="462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802" y="4724957"/>
            <a:ext cx="5566410" cy="4476274"/>
          </a:xfrm>
          <a:prstGeom prst="rect">
            <a:avLst/>
          </a:prstGeom>
        </p:spPr>
        <p:txBody>
          <a:bodyPr vert="horz" lIns="92419" tIns="46210" rIns="92419" bIns="4621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l">
              <a:defRPr sz="12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41266" y="9448185"/>
            <a:ext cx="3015139" cy="497364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r">
              <a:defRPr sz="1200"/>
            </a:lvl1pPr>
          </a:lstStyle>
          <a:p>
            <a:fld id="{63EA4FDE-00B1-3F4A-B2BA-6233F2847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722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83508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1EA0-884B-EC5B-90E5-6F3AB118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692374-FCEA-B837-0C77-1BDCFFA4E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F2A0E0-0DCB-4BCB-A6D1-2A00F1AD1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734D4D-69FB-481B-FD02-A16F3D039C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97551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83391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89875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66AA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6C0D31-5B28-010E-4CB4-9CD47CC16CDD}"/>
              </a:ext>
            </a:extLst>
          </p:cNvPr>
          <p:cNvSpPr txBox="1"/>
          <p:nvPr userDrawn="1"/>
        </p:nvSpPr>
        <p:spPr>
          <a:xfrm>
            <a:off x="4079776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 - Année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57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 algn="r"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536F80B-4827-E549-9234-26F85A188777}" type="datetime1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26/02/2026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24481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/>
                <a:cs typeface="Cambria"/>
              </a:defRPr>
            </a:lvl1pPr>
            <a:lvl2pPr>
              <a:defRPr sz="20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600">
                <a:latin typeface="Cambria"/>
                <a:cs typeface="Cambria"/>
              </a:defRPr>
            </a:lvl4pPr>
            <a:lvl5pPr>
              <a:defRPr sz="16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/>
                <a:cs typeface="Cambria"/>
              </a:defRPr>
            </a:lvl1pPr>
            <a:lvl2pPr>
              <a:defRPr sz="20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600">
                <a:latin typeface="Cambria"/>
                <a:cs typeface="Cambria"/>
              </a:defRPr>
            </a:lvl4pPr>
            <a:lvl5pPr>
              <a:defRPr sz="16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536F80B-4827-E549-9234-26F85A188777}" type="datetime1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26/02/2026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56756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3000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Tableau de Bord DG d’activité – 1er semestre 2021</a:t>
            </a:r>
          </a:p>
        </p:txBody>
      </p:sp>
    </p:spTree>
    <p:extLst>
      <p:ext uri="{BB962C8B-B14F-4D97-AF65-F5344CB8AC3E}">
        <p14:creationId xmlns:p14="http://schemas.microsoft.com/office/powerpoint/2010/main" val="394148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/>
                <a:cs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536F80B-4827-E549-9234-26F85A188777}" type="datetime1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26/02/2026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17622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 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0149" y="44624"/>
            <a:ext cx="4704523" cy="1152128"/>
          </a:xfrm>
        </p:spPr>
        <p:txBody>
          <a:bodyPr anchor="t">
            <a:normAutofit/>
          </a:bodyPr>
          <a:lstStyle>
            <a:lvl1pPr algn="r"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0" y="6525346"/>
            <a:ext cx="719403" cy="21602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0000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1FDB24-D925-4609-9E39-3ABEB45B8C1A}" type="slidenum">
              <a:rPr lang="fr-FR" smtClean="0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ea typeface="ＭＳ Ｐゴシック" charset="0"/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5807968" y="6669362"/>
            <a:ext cx="3552395" cy="21602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0000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r>
              <a:rPr lang="fr-FR" sz="1000" dirty="0"/>
              <a:t>Tableau de Bord d’activité – Année 2018</a:t>
            </a:r>
          </a:p>
        </p:txBody>
      </p:sp>
    </p:spTree>
    <p:extLst>
      <p:ext uri="{BB962C8B-B14F-4D97-AF65-F5344CB8AC3E}">
        <p14:creationId xmlns:p14="http://schemas.microsoft.com/office/powerpoint/2010/main" val="3538363314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 ma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1872" y="44624"/>
            <a:ext cx="10972800" cy="864096"/>
          </a:xfrm>
        </p:spPr>
        <p:txBody>
          <a:bodyPr anchor="ctr">
            <a:normAutofit/>
          </a:bodyPr>
          <a:lstStyle>
            <a:lvl1pPr algn="r">
              <a:defRPr sz="1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0" y="6525346"/>
            <a:ext cx="719403" cy="21602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0000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1FDB24-D925-4609-9E39-3ABEB45B8C1A}" type="slidenum">
              <a:rPr lang="fr-FR" smtClean="0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ea typeface="ＭＳ Ｐゴシック" charset="0"/>
            </a:endParaRPr>
          </a:p>
        </p:txBody>
      </p:sp>
      <p:sp>
        <p:nvSpPr>
          <p:cNvPr id="5" name="Espace réservé du pied de page 4"/>
          <p:cNvSpPr txBox="1">
            <a:spLocks/>
          </p:cNvSpPr>
          <p:nvPr userDrawn="1"/>
        </p:nvSpPr>
        <p:spPr>
          <a:xfrm>
            <a:off x="7248128" y="6538912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r>
              <a:rPr lang="fr-FR" sz="1000" dirty="0"/>
              <a:t>ACM – Automne 2018</a:t>
            </a:r>
          </a:p>
        </p:txBody>
      </p:sp>
    </p:spTree>
    <p:extLst>
      <p:ext uri="{BB962C8B-B14F-4D97-AF65-F5344CB8AC3E}">
        <p14:creationId xmlns:p14="http://schemas.microsoft.com/office/powerpoint/2010/main" val="2359898408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47329" y="6597353"/>
            <a:ext cx="280935" cy="218441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fr-FR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679510" y="6381328"/>
            <a:ext cx="8675687" cy="42373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9580741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75884" y="6356351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45931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98284" y="635635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45931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3084" y="6356351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45931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4A494B-8400-45B9-9C47-03E72E479363}" type="slidenum">
              <a:rPr lang="fr-FR" smtClean="0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54096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" y="6597624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79510" y="10478"/>
            <a:ext cx="10201133" cy="538202"/>
          </a:xfrm>
        </p:spPr>
        <p:txBody>
          <a:bodyPr anchor="t">
            <a:normAutofit/>
          </a:bodyPr>
          <a:lstStyle>
            <a:lvl1pPr algn="r">
              <a:defRPr sz="1600">
                <a:solidFill>
                  <a:srgbClr val="0066AA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Juin 2022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6597352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79511" y="10478"/>
            <a:ext cx="10201133" cy="538202"/>
          </a:xfrm>
        </p:spPr>
        <p:txBody>
          <a:bodyPr anchor="t">
            <a:normAutofit/>
          </a:bodyPr>
          <a:lstStyle>
            <a:lvl1pPr algn="r">
              <a:defRPr sz="1200">
                <a:solidFill>
                  <a:srgbClr val="0066AA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600">
                <a:solidFill>
                  <a:srgbClr val="FFFFFF"/>
                </a:solidFill>
                <a:ea typeface="ＭＳ Ｐゴシック" charset="0"/>
                <a:cs typeface="Calibri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6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5239767" y="6615762"/>
            <a:ext cx="4032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srgbClr val="FFFFFF"/>
                </a:solidFill>
                <a:ea typeface="ＭＳ Ｐゴシック" charset="0"/>
                <a:cs typeface="Calibri"/>
              </a:rPr>
              <a:t>Bilan Restauration Méridienne </a:t>
            </a:r>
            <a:r>
              <a:rPr lang="fr-FR" sz="600" baseline="0" dirty="0">
                <a:solidFill>
                  <a:srgbClr val="FFFFFF"/>
                </a:solidFill>
                <a:ea typeface="ＭＳ Ｐゴシック" charset="0"/>
                <a:cs typeface="Calibri"/>
              </a:rPr>
              <a:t>2022</a:t>
            </a:r>
            <a:endParaRPr lang="fr-FR" sz="6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20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006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4400" y="2066926"/>
            <a:ext cx="10363200" cy="1362075"/>
          </a:xfrm>
          <a:solidFill>
            <a:srgbClr val="0066AA"/>
          </a:solidFill>
        </p:spPr>
        <p:txBody>
          <a:bodyPr anchor="ctr">
            <a:normAutofit/>
          </a:bodyPr>
          <a:lstStyle>
            <a:lvl1pPr marL="0" indent="0" algn="ctr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3861049"/>
            <a:ext cx="51816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Image 9" descr="logo2015_AS_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90" y="6309321"/>
            <a:ext cx="1613465" cy="490051"/>
          </a:xfrm>
          <a:prstGeom prst="rect">
            <a:avLst/>
          </a:prstGeom>
        </p:spPr>
      </p:pic>
      <p:sp>
        <p:nvSpPr>
          <p:cNvPr id="5" name="Espace réservé du texte 2"/>
          <p:cNvSpPr>
            <a:spLocks noGrp="1"/>
          </p:cNvSpPr>
          <p:nvPr>
            <p:ph type="body" idx="10"/>
          </p:nvPr>
        </p:nvSpPr>
        <p:spPr>
          <a:xfrm>
            <a:off x="431371" y="6237313"/>
            <a:ext cx="2976331" cy="4200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362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66AA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559829" y="661603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1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semestre 2022</a:t>
            </a:r>
          </a:p>
          <a:p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21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006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4400" y="2066926"/>
            <a:ext cx="10363200" cy="1362075"/>
          </a:xfrm>
          <a:solidFill>
            <a:srgbClr val="0066AA"/>
          </a:solidFill>
        </p:spPr>
        <p:txBody>
          <a:bodyPr anchor="ctr">
            <a:normAutofit/>
          </a:bodyPr>
          <a:lstStyle>
            <a:lvl1pPr marL="0" indent="0" algn="ctr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4637987" y="4577731"/>
            <a:ext cx="51816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Image 9" descr="logo2015_AS_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89" y="6045235"/>
            <a:ext cx="1518476" cy="614934"/>
          </a:xfrm>
          <a:prstGeom prst="rect">
            <a:avLst/>
          </a:prstGeom>
        </p:spPr>
      </p:pic>
      <p:sp>
        <p:nvSpPr>
          <p:cNvPr id="5" name="Espace réservé du texte 2"/>
          <p:cNvSpPr>
            <a:spLocks noGrp="1"/>
          </p:cNvSpPr>
          <p:nvPr>
            <p:ph type="body" idx="10"/>
          </p:nvPr>
        </p:nvSpPr>
        <p:spPr>
          <a:xfrm>
            <a:off x="431371" y="6237313"/>
            <a:ext cx="2976331" cy="4200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59"/>
          </a:xfrm>
          <a:prstGeom prst="rect">
            <a:avLst/>
          </a:prstGeom>
        </p:spPr>
        <p:txBody>
          <a:bodyPr/>
          <a:lstStyle>
            <a:lvl1pPr>
              <a:buClr>
                <a:srgbClr val="2A3E83"/>
              </a:buClr>
              <a:buFont typeface="Wingdings" panose="05000000000000000000" pitchFamily="2" charset="2"/>
              <a:buChar char="Ø"/>
              <a:defRPr sz="1600">
                <a:latin typeface="+mn-lt"/>
                <a:cs typeface="Cambria"/>
              </a:defRPr>
            </a:lvl1pPr>
            <a:lvl2pPr>
              <a:buClr>
                <a:srgbClr val="2A3E83"/>
              </a:buClr>
              <a:defRPr sz="1400">
                <a:latin typeface="+mn-lt"/>
                <a:cs typeface="Cambria"/>
              </a:defRPr>
            </a:lvl2pPr>
            <a:lvl3pPr>
              <a:defRPr sz="1400">
                <a:latin typeface="+mn-lt"/>
                <a:cs typeface="Cambria"/>
              </a:defRPr>
            </a:lvl3pPr>
            <a:lvl4pPr>
              <a:defRPr sz="1400">
                <a:latin typeface="+mn-lt"/>
                <a:cs typeface="Cambria"/>
              </a:defRPr>
            </a:lvl4pPr>
            <a:lvl5pPr>
              <a:defRPr sz="1400">
                <a:latin typeface="+mn-lt"/>
                <a:cs typeface="Cambria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75520" y="10478"/>
            <a:ext cx="9806880" cy="610210"/>
          </a:xfrm>
        </p:spPr>
        <p:txBody>
          <a:bodyPr anchor="t">
            <a:noAutofit/>
          </a:bodyPr>
          <a:lstStyle>
            <a:lvl1pPr algn="r">
              <a:defRPr sz="1600"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 algn="r"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0829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/>
                <a:cs typeface="Cambria"/>
              </a:defRPr>
            </a:lvl1pPr>
            <a:lvl2pPr>
              <a:defRPr sz="20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600">
                <a:latin typeface="Cambria"/>
                <a:cs typeface="Cambria"/>
              </a:defRPr>
            </a:lvl4pPr>
            <a:lvl5pPr>
              <a:defRPr sz="16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/>
                <a:cs typeface="Cambria"/>
              </a:defRPr>
            </a:lvl1pPr>
            <a:lvl2pPr>
              <a:defRPr sz="20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600">
                <a:latin typeface="Cambria"/>
                <a:cs typeface="Cambria"/>
              </a:defRPr>
            </a:lvl4pPr>
            <a:lvl5pPr>
              <a:defRPr sz="16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2121683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192001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605736"/>
            <a:ext cx="12192000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>
                <a:solidFill>
                  <a:srgbClr val="FFFFFF"/>
                </a:solidFill>
                <a:latin typeface="Calibri"/>
                <a:cs typeface="Calibri"/>
              </a:rPr>
              <a:t> de Bord d’activité DG – 3</a:t>
            </a:r>
            <a:r>
              <a:rPr lang="fr-FR" sz="800" b="0" i="0" baseline="3000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lang="fr-FR" sz="800" b="0" i="0" baseline="0">
                <a:solidFill>
                  <a:srgbClr val="FFFFFF"/>
                </a:solidFill>
                <a:latin typeface="Calibri"/>
                <a:cs typeface="Calibri"/>
              </a:rPr>
              <a:t> trimestre 2022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525344"/>
            <a:ext cx="12192000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/>
                <a:cs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3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trimestre 2022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47329" y="6597353"/>
            <a:ext cx="280935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679510" y="6381328"/>
            <a:ext cx="8675687" cy="42373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spcBef>
                <a:spcPts val="100"/>
              </a:spcBef>
              <a:buSzTx/>
              <a:buFontTx/>
              <a:buNone/>
              <a:defRPr sz="800">
                <a:solidFill>
                  <a:srgbClr val="FDFFFF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8912518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25344"/>
            <a:ext cx="12192000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192001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033516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605736"/>
            <a:ext cx="12192000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6739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 Titre seul 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2135" y="6024695"/>
            <a:ext cx="1001451" cy="5142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8166" y="6597624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96976" y="10478"/>
            <a:ext cx="9601067" cy="979336"/>
          </a:xfrm>
        </p:spPr>
        <p:txBody>
          <a:bodyPr anchor="t">
            <a:normAutofit/>
          </a:bodyPr>
          <a:lstStyle>
            <a:lvl1pPr algn="r">
              <a:defRPr sz="1500">
                <a:solidFill>
                  <a:srgbClr val="0066A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079776" y="659762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 Territoire Auvergne-Limousin  - Année 2024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25344"/>
            <a:ext cx="12192000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605736"/>
            <a:ext cx="12192000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986799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425642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942402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6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606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59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Ø"/>
              <a:defRPr sz="1600">
                <a:latin typeface="Cambria"/>
                <a:cs typeface="Cambria"/>
              </a:defRPr>
            </a:lvl1pPr>
            <a:lvl2pPr>
              <a:defRPr sz="1400">
                <a:latin typeface="Cambria"/>
                <a:cs typeface="Cambria"/>
              </a:defRPr>
            </a:lvl2pPr>
            <a:lvl3pPr>
              <a:defRPr sz="1400">
                <a:latin typeface="Cambria"/>
                <a:cs typeface="Cambria"/>
              </a:defRPr>
            </a:lvl3pPr>
            <a:lvl4pPr>
              <a:defRPr sz="1400">
                <a:latin typeface="Cambria"/>
                <a:cs typeface="Cambria"/>
              </a:defRPr>
            </a:lvl4pPr>
            <a:lvl5pPr>
              <a:defRPr sz="1400">
                <a:latin typeface="Cambria"/>
                <a:cs typeface="Cambria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610210"/>
          </a:xfrm>
        </p:spPr>
        <p:txBody>
          <a:bodyPr anchor="t">
            <a:noAutofit/>
          </a:bodyPr>
          <a:lstStyle>
            <a:lvl1pPr algn="r">
              <a:defRPr sz="2000"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Bureau de CA du 8 juin 2021</a:t>
            </a:r>
          </a:p>
        </p:txBody>
      </p:sp>
    </p:spTree>
    <p:extLst>
      <p:ext uri="{BB962C8B-B14F-4D97-AF65-F5344CB8AC3E}">
        <p14:creationId xmlns:p14="http://schemas.microsoft.com/office/powerpoint/2010/main" val="1237224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 Titre seul 1er T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2135" y="6024695"/>
            <a:ext cx="1001451" cy="5142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8166" y="6597624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96976" y="10478"/>
            <a:ext cx="9601067" cy="979336"/>
          </a:xfrm>
        </p:spPr>
        <p:txBody>
          <a:bodyPr anchor="t">
            <a:normAutofit/>
          </a:bodyPr>
          <a:lstStyle>
            <a:lvl1pPr algn="r">
              <a:defRPr sz="1500">
                <a:solidFill>
                  <a:srgbClr val="0066A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079776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 - 1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Trimestre 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32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rgbClr val="0066AA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1317720" y="6597352"/>
            <a:ext cx="101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800" smtClean="0">
                <a:solidFill>
                  <a:srgbClr val="FFFFFF"/>
                </a:solidFill>
                <a:latin typeface="Arial"/>
                <a:cs typeface="Arial"/>
              </a:rPr>
              <a:t>26/02/2026</a:t>
            </a:fld>
            <a:endParaRPr lang="fr-FR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546245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8C44C-47C5-B005-7ED9-5B72C8AE1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BAB87A-B5E4-2E20-C499-F801DA172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AEA1C-2774-4038-2D87-7CA67FD6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809AA5-DBEA-D837-41CB-346BC794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FA500-F80B-AB98-CF1F-65838ED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71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BB48C-5708-3557-3B23-1A386A73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6B2E4-BE5D-6D08-C7C3-2C7645FC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F2D711-1FE9-29DE-FB2E-3D14088A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13835F-021F-E9AE-23A2-BB9B1D9E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5FFFD3-DEA0-13B1-CE14-1301D220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72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7B5CA-1083-2466-6F12-38EC1A5A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4BDA79-B9F9-BFA0-1923-4870D4B2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F714E1-0937-E487-CE19-381E3BD8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58E49-05AF-F306-0676-C540FFA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93315-EDA9-A4C3-FA8F-942608AF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91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e 2023 -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  <a:latin typeface="+mn-lt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92231" y="1150070"/>
            <a:ext cx="5717871" cy="4976094"/>
          </a:xfrm>
          <a:prstGeom prst="rect">
            <a:avLst/>
          </a:prstGeom>
        </p:spPr>
        <p:txBody>
          <a:bodyPr/>
          <a:lstStyle>
            <a:lvl1pPr>
              <a:buClr>
                <a:srgbClr val="BB2649"/>
              </a:buClr>
              <a:buFont typeface="Wingdings" panose="05000000000000000000" pitchFamily="2" charset="2"/>
              <a:buChar char="Ø"/>
              <a:defRPr sz="1200" b="1">
                <a:latin typeface="+mn-lt"/>
                <a:cs typeface="Cambria"/>
              </a:defRPr>
            </a:lvl1pPr>
            <a:lvl2pPr marL="742950" indent="-285750">
              <a:buClr>
                <a:srgbClr val="BB2649"/>
              </a:buClr>
              <a:buFont typeface="Wingdings" panose="05000000000000000000" pitchFamily="2" charset="2"/>
              <a:buChar char="§"/>
              <a:defRPr sz="1200">
                <a:latin typeface="+mn-lt"/>
                <a:cs typeface="Cambria"/>
              </a:defRPr>
            </a:lvl2pPr>
            <a:lvl3pPr marL="1168400" indent="-254000">
              <a:buClr>
                <a:srgbClr val="BB2649"/>
              </a:buClr>
              <a:buFont typeface="Wingdings" panose="05000000000000000000" pitchFamily="2" charset="2"/>
              <a:buChar char="ü"/>
              <a:defRPr sz="1200">
                <a:latin typeface="+mn-lt"/>
                <a:cs typeface="Cambria"/>
              </a:defRPr>
            </a:lvl3pPr>
            <a:lvl4pPr>
              <a:defRPr sz="1200">
                <a:latin typeface="+mn-lt"/>
                <a:cs typeface="Cambria"/>
              </a:defRPr>
            </a:lvl4pPr>
            <a:lvl5pPr>
              <a:defRPr sz="1200">
                <a:latin typeface="+mn-lt"/>
                <a:cs typeface="Cambria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latin typeface="+mn-lt"/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latin typeface="+mn-lt"/>
              <a:ea typeface="ＭＳ Ｐゴシック" charset="0"/>
              <a:cs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90667A-FD85-C8C2-0147-8F2461946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2135" y="6024695"/>
            <a:ext cx="1001451" cy="514259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7D8FCE3-2E68-3D8D-1652-E4766E8F5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6976" y="10478"/>
            <a:ext cx="9601067" cy="979336"/>
          </a:xfrm>
        </p:spPr>
        <p:txBody>
          <a:bodyPr anchor="t">
            <a:normAutofit/>
          </a:bodyPr>
          <a:lstStyle>
            <a:lvl1pPr algn="r">
              <a:defRPr sz="1500">
                <a:solidFill>
                  <a:srgbClr val="0066A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9438AC4-3DC5-82A0-E1C5-7E39B4ABBB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5715" y="1150070"/>
            <a:ext cx="5717871" cy="4976094"/>
          </a:xfrm>
          <a:prstGeom prst="rect">
            <a:avLst/>
          </a:prstGeom>
        </p:spPr>
        <p:txBody>
          <a:bodyPr/>
          <a:lstStyle>
            <a:lvl1pPr>
              <a:buClr>
                <a:srgbClr val="BB2649"/>
              </a:buClr>
              <a:buFont typeface="Wingdings" panose="05000000000000000000" pitchFamily="2" charset="2"/>
              <a:buChar char="Ø"/>
              <a:defRPr sz="1200" b="1">
                <a:latin typeface="+mn-lt"/>
                <a:cs typeface="Cambria"/>
              </a:defRPr>
            </a:lvl1pPr>
            <a:lvl2pPr marL="742950" indent="-285750">
              <a:buClr>
                <a:srgbClr val="BB2649"/>
              </a:buClr>
              <a:buFont typeface="Wingdings" panose="05000000000000000000" pitchFamily="2" charset="2"/>
              <a:buChar char="§"/>
              <a:defRPr sz="1200">
                <a:latin typeface="+mn-lt"/>
                <a:cs typeface="Cambria"/>
              </a:defRPr>
            </a:lvl2pPr>
            <a:lvl3pPr marL="1168400" indent="-254000">
              <a:buClr>
                <a:srgbClr val="BB2649"/>
              </a:buClr>
              <a:buFont typeface="Wingdings" panose="05000000000000000000" pitchFamily="2" charset="2"/>
              <a:buChar char="ü"/>
              <a:defRPr sz="1200">
                <a:latin typeface="+mn-lt"/>
                <a:cs typeface="Cambria"/>
              </a:defRPr>
            </a:lvl3pPr>
            <a:lvl4pPr>
              <a:defRPr sz="1200">
                <a:latin typeface="+mn-lt"/>
                <a:cs typeface="Cambria"/>
              </a:defRPr>
            </a:lvl4pPr>
            <a:lvl5pPr>
              <a:defRPr sz="1200">
                <a:latin typeface="+mn-lt"/>
                <a:cs typeface="Cambria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B22555-64E6-EA09-DACD-48B22045AC04}"/>
              </a:ext>
            </a:extLst>
          </p:cNvPr>
          <p:cNvSpPr txBox="1"/>
          <p:nvPr userDrawn="1"/>
        </p:nvSpPr>
        <p:spPr>
          <a:xfrm>
            <a:off x="4079776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 - Année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901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497D7-26E9-5522-596D-3D3ACD7E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081888-960E-D666-7D1A-5E3BE64E7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5D14A3-A5DF-2434-597D-5C0AA1B6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8FCB21-34DF-13ED-4258-C9A042E0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63579F-ADD0-9459-48EB-CD6997B1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A15B16-CE97-6CEE-0AB7-A2E62BED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65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4A41B-92EC-C17F-1523-A18E37B4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2199C8-C6EE-4026-E7C4-796E7599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F827BC-3863-88F2-4A5C-5BC1359A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7234EF-E6ED-05D1-9DC2-D1728C12B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C2019D-2FA6-EB7C-EBCC-39D0954EF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BAE7A2-D897-C314-CEA8-EBB79995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74677B-B716-F386-5FAD-D09C575E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7BD2C3-7617-E180-6880-A5876892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24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FECA6-655E-DA7D-A9CB-2BBD2930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CD1C84-6A0E-BFBC-ACE8-5A81924A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3FE364-779C-B7CF-50C3-E3803DF7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6EECB5-E25E-40EA-3A94-23DA0977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28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89FF75-CAC0-7E87-A3DA-D5BA9430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4516A6-70B2-E7FC-1371-801A716C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598DDF-53E9-64DC-FB09-E1CA67A5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2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D041C-BF33-3DAB-5EF6-C4359808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1C5C9-AEC1-BD0E-613C-F3991DE7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884E06-98C2-9AAF-E3B5-0F803E5A0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50DEF6-BA6C-B184-C3D7-87ECAB37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BDAC7F-657E-D0A0-C4FF-10AE17A0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3456B9-C068-C468-5CFE-725DF9EF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78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60E2C-40E6-402B-AB2F-5571CC38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0DD657-8C05-C0DA-C827-C92B98415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47F1E0-A2B1-432A-7DD3-41522B3C7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BA47B7-485A-BD0B-321F-4422EB67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9599B4-A32D-346E-5CB3-996CC3CD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9099AB-CA88-ADAB-5FF8-3F6CABD6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811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86581-BE41-EB29-75A7-3710093C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589166-7AB1-5D26-DC97-D33CEB7DB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A27F75-83AA-6782-A7B3-638628C7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B9C252-007D-CC75-9ADA-D965D795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98E53-F685-7A85-5F6A-B07471AA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221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A32414-5CE7-4611-E468-48A681CC1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772D5D-B52C-3F57-0671-810D5656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C45745-1C84-5614-3BC3-032C66C0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A86DA1-760D-3D85-9F96-51107E71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6083A-7915-D9BF-769A-2A893812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017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0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800" b="0" baseline="0">
                <a:solidFill>
                  <a:srgbClr val="FD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 Titre et commentaire 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2135" y="6024695"/>
            <a:ext cx="1001451" cy="5142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8166" y="6597624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296976" y="10478"/>
            <a:ext cx="9601067" cy="979336"/>
          </a:xfrm>
        </p:spPr>
        <p:txBody>
          <a:bodyPr anchor="t">
            <a:normAutofit/>
          </a:bodyPr>
          <a:lstStyle>
            <a:lvl1pPr algn="r">
              <a:defRPr sz="1500">
                <a:solidFill>
                  <a:srgbClr val="0066A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079776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 - Année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Shape 39">
            <a:extLst>
              <a:ext uri="{FF2B5EF4-FFF2-40B4-BE49-F238E27FC236}">
                <a16:creationId xmlns:a16="http://schemas.microsoft.com/office/drawing/2014/main" id="{8D91FD28-BA86-9A96-EF22-CD58F0087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297" y="1155469"/>
            <a:ext cx="11604745" cy="49706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 sz="1600" b="1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97733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006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rgbClr val="0066AA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Image 9" descr="logo2015_AS_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90" y="6309321"/>
            <a:ext cx="1613465" cy="4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 i="0">
                <a:solidFill>
                  <a:srgbClr val="0066AA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1317720" y="6597352"/>
            <a:ext cx="1018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600" smtClean="0">
                <a:solidFill>
                  <a:srgbClr val="FFFFFF"/>
                </a:solidFill>
                <a:latin typeface="Arial"/>
                <a:cs typeface="Arial"/>
              </a:rPr>
              <a:t>26/02/2026</a:t>
            </a:fld>
            <a:endParaRPr lang="fr-FR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2665216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006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solidFill>
            <a:srgbClr val="0066AA"/>
          </a:solidFill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Image 9" descr="logo2015_AS_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92" y="6309323"/>
            <a:ext cx="1613465" cy="4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156636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500">
                <a:latin typeface="Cambria"/>
                <a:cs typeface="Cambria"/>
              </a:defRPr>
            </a:lvl3pPr>
            <a:lvl4pPr>
              <a:defRPr sz="1350">
                <a:latin typeface="Cambria"/>
                <a:cs typeface="Cambria"/>
              </a:defRPr>
            </a:lvl4pPr>
            <a:lvl5pPr>
              <a:defRPr sz="1350">
                <a:latin typeface="Cambria"/>
                <a:cs typeface="Cambr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500">
                <a:latin typeface="Cambria"/>
                <a:cs typeface="Cambria"/>
              </a:defRPr>
            </a:lvl3pPr>
            <a:lvl4pPr>
              <a:defRPr sz="1350">
                <a:latin typeface="Cambria"/>
                <a:cs typeface="Cambria"/>
              </a:defRPr>
            </a:lvl4pPr>
            <a:lvl5pPr>
              <a:defRPr sz="1350">
                <a:latin typeface="Cambria"/>
                <a:cs typeface="Cambr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1317720" y="6597352"/>
            <a:ext cx="1018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6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08294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mbria"/>
                <a:cs typeface="Cambria"/>
              </a:defRPr>
            </a:lvl1pPr>
            <a:lvl2pPr>
              <a:defRPr sz="1500">
                <a:latin typeface="Cambria"/>
                <a:cs typeface="Cambria"/>
              </a:defRPr>
            </a:lvl2pPr>
            <a:lvl3pPr>
              <a:defRPr sz="1350">
                <a:latin typeface="Cambria"/>
                <a:cs typeface="Cambria"/>
              </a:defRPr>
            </a:lvl3pPr>
            <a:lvl4pPr>
              <a:defRPr sz="1200">
                <a:latin typeface="Cambria"/>
                <a:cs typeface="Cambria"/>
              </a:defRPr>
            </a:lvl4pPr>
            <a:lvl5pPr>
              <a:defRPr sz="1200">
                <a:latin typeface="Cambria"/>
                <a:cs typeface="Cambr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mbria"/>
                <a:cs typeface="Cambria"/>
              </a:defRPr>
            </a:lvl1pPr>
            <a:lvl2pPr>
              <a:defRPr sz="1500">
                <a:latin typeface="Cambria"/>
                <a:cs typeface="Cambria"/>
              </a:defRPr>
            </a:lvl2pPr>
            <a:lvl3pPr>
              <a:defRPr sz="1350">
                <a:latin typeface="Cambria"/>
                <a:cs typeface="Cambria"/>
              </a:defRPr>
            </a:lvl3pPr>
            <a:lvl4pPr>
              <a:defRPr sz="1200">
                <a:latin typeface="Cambria"/>
                <a:cs typeface="Cambria"/>
              </a:defRPr>
            </a:lvl4pPr>
            <a:lvl5pPr>
              <a:defRPr sz="1200">
                <a:latin typeface="Cambria"/>
                <a:cs typeface="Cambr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11317720" y="6597352"/>
            <a:ext cx="1018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6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2121683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1317720" y="6597352"/>
            <a:ext cx="1018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6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317720" y="6597352"/>
            <a:ext cx="1018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6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3" y="5949280"/>
            <a:ext cx="1272141" cy="504056"/>
          </a:xfrm>
          <a:prstGeom prst="rect">
            <a:avLst/>
          </a:prstGeom>
        </p:spPr>
      </p:pic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66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Cambria"/>
                <a:cs typeface="Cambr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1317720" y="6597352"/>
            <a:ext cx="1018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6F80B-4827-E549-9234-26F85A188777}" type="datetime1">
              <a:rPr lang="fr-FR" sz="600" smtClean="0">
                <a:solidFill>
                  <a:srgbClr val="FFFFFF"/>
                </a:solidFill>
                <a:latin typeface="Calibri"/>
                <a:cs typeface="Calibri"/>
              </a:rPr>
              <a:t>26/02/2026</a:t>
            </a:fld>
            <a:endParaRPr lang="fr-FR" sz="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47330" y="6597352"/>
            <a:ext cx="9116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6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6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79511" y="6381328"/>
            <a:ext cx="8675685" cy="4237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" b="0" baseline="0">
                <a:solidFill>
                  <a:srgbClr val="FD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73307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2" y="5949280"/>
            <a:ext cx="1272141" cy="50405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" y="6597624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6976" y="10478"/>
            <a:ext cx="9601067" cy="826234"/>
          </a:xfrm>
        </p:spPr>
        <p:txBody>
          <a:bodyPr anchor="t">
            <a:normAutofit/>
          </a:bodyPr>
          <a:lstStyle>
            <a:lvl1pPr algn="r">
              <a:defRPr sz="1500">
                <a:solidFill>
                  <a:srgbClr val="0066AA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E64AB8-B64E-1449-AC4F-F87EA45E402F}" type="slidenum">
              <a:rPr lang="fr-FR" sz="800" b="0" i="0" smtClean="0">
                <a:solidFill>
                  <a:srgbClr val="FFFFFF"/>
                </a:solidFill>
                <a:latin typeface="Calibri"/>
                <a:cs typeface="Calibri"/>
              </a:rPr>
              <a:t>‹N°›</a:t>
            </a:fld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1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semestre 2022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32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1" y="5949279"/>
            <a:ext cx="1001451" cy="5142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597352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79510" y="10478"/>
            <a:ext cx="10201133" cy="538202"/>
          </a:xfrm>
        </p:spPr>
        <p:txBody>
          <a:bodyPr anchor="t">
            <a:normAutofit/>
          </a:bodyPr>
          <a:lstStyle>
            <a:lvl1pPr algn="r">
              <a:defRPr sz="1600">
                <a:solidFill>
                  <a:srgbClr val="0066AA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ED537F-C1C5-A806-BC67-50D1C2C0D58B}"/>
              </a:ext>
            </a:extLst>
          </p:cNvPr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3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trimestre 2022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2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EMET 2023 - 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92231" y="1150070"/>
            <a:ext cx="11605812" cy="4976094"/>
          </a:xfrm>
          <a:prstGeom prst="rect">
            <a:avLst/>
          </a:prstGeom>
        </p:spPr>
        <p:txBody>
          <a:bodyPr/>
          <a:lstStyle>
            <a:lvl1pPr>
              <a:buClr>
                <a:srgbClr val="BB2649"/>
              </a:buClr>
              <a:buFont typeface="Wingdings" panose="05000000000000000000" pitchFamily="2" charset="2"/>
              <a:buChar char="Ø"/>
              <a:defRPr sz="1600" b="1">
                <a:latin typeface="+mn-lt"/>
                <a:cs typeface="Cambria"/>
              </a:defRPr>
            </a:lvl1pPr>
            <a:lvl2pPr marL="742950" indent="-285750">
              <a:buClr>
                <a:srgbClr val="BB2649"/>
              </a:buClr>
              <a:buFont typeface="Wingdings" panose="05000000000000000000" pitchFamily="2" charset="2"/>
              <a:buChar char="§"/>
              <a:defRPr sz="1600">
                <a:latin typeface="+mn-lt"/>
                <a:cs typeface="Cambria"/>
              </a:defRPr>
            </a:lvl2pPr>
            <a:lvl3pPr marL="1168400" indent="-254000">
              <a:buClr>
                <a:srgbClr val="BB2649"/>
              </a:buClr>
              <a:buFont typeface="Wingdings" panose="05000000000000000000" pitchFamily="2" charset="2"/>
              <a:buChar char="ü"/>
              <a:defRPr sz="1600">
                <a:latin typeface="+mn-lt"/>
                <a:cs typeface="Cambria"/>
              </a:defRPr>
            </a:lvl3pPr>
            <a:lvl4pPr>
              <a:defRPr sz="1600">
                <a:latin typeface="+mn-lt"/>
                <a:cs typeface="Cambria"/>
              </a:defRPr>
            </a:lvl4pPr>
            <a:lvl5pPr>
              <a:defRPr sz="1600">
                <a:latin typeface="+mn-lt"/>
                <a:cs typeface="Cambria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latin typeface="+mn-lt"/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latin typeface="+mn-lt"/>
              <a:ea typeface="ＭＳ Ｐゴシック" charset="0"/>
              <a:cs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90667A-FD85-C8C2-0147-8F2461946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2135" y="6024695"/>
            <a:ext cx="1001451" cy="514259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7D8FCE3-2E68-3D8D-1652-E4766E8F5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6976" y="10478"/>
            <a:ext cx="9601067" cy="979336"/>
          </a:xfrm>
        </p:spPr>
        <p:txBody>
          <a:bodyPr anchor="t">
            <a:normAutofit/>
          </a:bodyPr>
          <a:lstStyle>
            <a:lvl1pPr algn="r">
              <a:defRPr sz="1500">
                <a:solidFill>
                  <a:srgbClr val="0066A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AEB2EF-DE2D-F7CF-E6ED-98420923BCBA}"/>
              </a:ext>
            </a:extLst>
          </p:cNvPr>
          <p:cNvSpPr txBox="1"/>
          <p:nvPr userDrawn="1"/>
        </p:nvSpPr>
        <p:spPr>
          <a:xfrm>
            <a:off x="4079776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 - 3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Trimestre 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51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2er T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1" y="5949279"/>
            <a:ext cx="1001451" cy="5142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597352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>
              <a:solidFill>
                <a:srgbClr val="0066AA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ED537F-C1C5-A806-BC67-50D1C2C0D58B}"/>
              </a:ext>
            </a:extLst>
          </p:cNvPr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3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trimestre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 3E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 i="0">
                <a:solidFill>
                  <a:srgbClr val="0066AA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525344"/>
            <a:ext cx="12240683" cy="332656"/>
          </a:xfrm>
          <a:prstGeom prst="rect">
            <a:avLst/>
          </a:prstGeom>
          <a:solidFill>
            <a:srgbClr val="0066AA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6605736"/>
            <a:ext cx="12240683" cy="252264"/>
          </a:xfrm>
          <a:prstGeom prst="rect">
            <a:avLst/>
          </a:prstGeom>
          <a:solidFill>
            <a:srgbClr val="0066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AA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A32F7E-EDC1-109D-F2D8-41C67B650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501" y="5949279"/>
            <a:ext cx="1001451" cy="5142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E3CB17B-291E-C445-0B59-1BAF2F35FD22}"/>
              </a:ext>
            </a:extLst>
          </p:cNvPr>
          <p:cNvSpPr txBox="1"/>
          <p:nvPr userDrawn="1"/>
        </p:nvSpPr>
        <p:spPr>
          <a:xfrm>
            <a:off x="47329" y="6597352"/>
            <a:ext cx="911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E64AB8-B64E-1449-AC4F-F87EA45E402F}" type="slidenum">
              <a:rPr lang="fr-FR" sz="800">
                <a:solidFill>
                  <a:srgbClr val="FFFFFF"/>
                </a:solidFill>
                <a:ea typeface="ＭＳ Ｐゴシック" charset="0"/>
                <a:cs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745633-489C-B9CC-2D07-FB8440617ADE}"/>
              </a:ext>
            </a:extLst>
          </p:cNvPr>
          <p:cNvSpPr txBox="1"/>
          <p:nvPr userDrawn="1"/>
        </p:nvSpPr>
        <p:spPr>
          <a:xfrm>
            <a:off x="4559829" y="661603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>
                <a:solidFill>
                  <a:srgbClr val="FFFFFF"/>
                </a:solidFill>
                <a:latin typeface="Calibri"/>
                <a:cs typeface="Calibri"/>
              </a:rPr>
              <a:t>Tableau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de Bord d’activité DG – 3</a:t>
            </a:r>
            <a:r>
              <a:rPr lang="fr-FR" sz="800" b="0" i="0" baseline="3000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lang="fr-FR" sz="800" b="0" i="0" baseline="0" dirty="0">
                <a:solidFill>
                  <a:srgbClr val="FFFFFF"/>
                </a:solidFill>
                <a:latin typeface="Calibri"/>
                <a:cs typeface="Calibri"/>
              </a:rPr>
              <a:t> trimestre 2023</a:t>
            </a:r>
            <a:endParaRPr lang="fr-FR" sz="8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5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Modèle Activités sociales</a:t>
            </a:r>
            <a:br>
              <a:rPr lang="fr-FR" dirty="0"/>
            </a:br>
            <a:r>
              <a:rPr lang="fr-FR" dirty="0"/>
              <a:t>Océan</a:t>
            </a:r>
          </a:p>
        </p:txBody>
      </p:sp>
    </p:spTree>
    <p:extLst>
      <p:ext uri="{BB962C8B-B14F-4D97-AF65-F5344CB8AC3E}">
        <p14:creationId xmlns:p14="http://schemas.microsoft.com/office/powerpoint/2010/main" val="263884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27" r:id="rId3"/>
    <p:sldLayoutId id="2147483884" r:id="rId4"/>
    <p:sldLayoutId id="2147483903" r:id="rId5"/>
    <p:sldLayoutId id="2147483887" r:id="rId6"/>
    <p:sldLayoutId id="2147483900" r:id="rId7"/>
    <p:sldLayoutId id="2147483899" r:id="rId8"/>
    <p:sldLayoutId id="2147483845" r:id="rId9"/>
    <p:sldLayoutId id="2147483885" r:id="rId10"/>
    <p:sldLayoutId id="2147483886" r:id="rId11"/>
    <p:sldLayoutId id="2147483888" r:id="rId12"/>
    <p:sldLayoutId id="2147483889" r:id="rId13"/>
    <p:sldLayoutId id="2147483890" r:id="rId14"/>
    <p:sldLayoutId id="2147483891" r:id="rId15"/>
    <p:sldLayoutId id="2147483672" r:id="rId16"/>
    <p:sldLayoutId id="2147483893" r:id="rId17"/>
    <p:sldLayoutId id="2147483878" r:id="rId18"/>
    <p:sldLayoutId id="2147483857" r:id="rId19"/>
    <p:sldLayoutId id="2147483810" r:id="rId20"/>
    <p:sldLayoutId id="2147483819" r:id="rId21"/>
    <p:sldLayoutId id="2147483820" r:id="rId22"/>
    <p:sldLayoutId id="2147483821" r:id="rId23"/>
    <p:sldLayoutId id="2147483826" r:id="rId24"/>
    <p:sldLayoutId id="2147483828" r:id="rId25"/>
    <p:sldLayoutId id="2147483829" r:id="rId26"/>
    <p:sldLayoutId id="2147483833" r:id="rId27"/>
    <p:sldLayoutId id="2147483834" r:id="rId28"/>
    <p:sldLayoutId id="2147483835" r:id="rId29"/>
    <p:sldLayoutId id="2147483837" r:id="rId30"/>
    <p:sldLayoutId id="2147483838" r:id="rId31"/>
    <p:sldLayoutId id="2147483846" r:id="rId32"/>
    <p:sldLayoutId id="2147483894" r:id="rId33"/>
    <p:sldLayoutId id="2147483897" r:id="rId34"/>
    <p:sldLayoutId id="2147483901" r:id="rId35"/>
    <p:sldLayoutId id="2147483916" r:id="rId3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rgbClr val="1F51A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9DB3C1-344F-22B1-C491-BEAFADB5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63C4BB-FE81-CD3B-580A-9724ADD07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C9BF4-DEEF-12B7-8B07-25440DEEB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06A4-766F-4C15-A482-B18E55E8A510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207A2-4C18-3942-9C4A-79E13CC8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80A6F2-DED2-4C1F-3429-F9543CF7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6D70-79D6-49DD-BA73-67B7D3293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Modèle Activités sociales</a:t>
            </a:r>
            <a:br>
              <a:rPr lang="fr-FR" dirty="0"/>
            </a:br>
            <a:r>
              <a:rPr lang="fr-FR" dirty="0"/>
              <a:t>Océan</a:t>
            </a:r>
          </a:p>
        </p:txBody>
      </p:sp>
    </p:spTree>
    <p:extLst>
      <p:ext uri="{BB962C8B-B14F-4D97-AF65-F5344CB8AC3E}">
        <p14:creationId xmlns:p14="http://schemas.microsoft.com/office/powerpoint/2010/main" val="263884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5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rgbClr val="1F51A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1286CB-4870-F40D-2709-C6D6E42E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66926"/>
            <a:ext cx="10363200" cy="2748914"/>
          </a:xfrm>
        </p:spPr>
        <p:txBody>
          <a:bodyPr>
            <a:normAutofit fontScale="90000"/>
          </a:bodyPr>
          <a:lstStyle/>
          <a:p>
            <a:r>
              <a:rPr lang="fr-FR" sz="4000"/>
              <a:t>Plan d’Actions Local</a:t>
            </a:r>
            <a:br>
              <a:rPr lang="fr-FR" sz="4000"/>
            </a:br>
            <a:br>
              <a:rPr lang="fr-FR" sz="4000"/>
            </a:br>
            <a:r>
              <a:rPr lang="fr-FR" sz="4000"/>
              <a:t>Bilan 2025</a:t>
            </a:r>
            <a:br>
              <a:rPr lang="fr-FR" sz="4000"/>
            </a:br>
            <a:r>
              <a:rPr lang="fr-FR" sz="4000"/>
              <a:t>cmcas Clermont-Le Puy</a:t>
            </a:r>
            <a:br>
              <a:rPr lang="fr-FR" sz="4000"/>
            </a:br>
            <a:br>
              <a:rPr lang="fr-FR" sz="4000"/>
            </a:br>
            <a:br>
              <a:rPr lang="fr-FR"/>
            </a:br>
            <a:endParaRPr lang="fr-FR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A0840AE-C57B-B2E8-5039-71B54C540E3E}"/>
              </a:ext>
            </a:extLst>
          </p:cNvPr>
          <p:cNvSpPr txBox="1">
            <a:spLocks/>
          </p:cNvSpPr>
          <p:nvPr/>
        </p:nvSpPr>
        <p:spPr>
          <a:xfrm>
            <a:off x="431371" y="6237313"/>
            <a:ext cx="2976331" cy="420067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i="1"/>
              <a:t>5 mars 2026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0919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45018-530A-8FA2-4666-D9AA8101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3891F7-AB52-0A13-DAEF-60D37691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Séjours Activités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7A1842A9-5445-46B6-4236-D0C8358D502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9" name="Image 8" descr="Une image contenant texte, capture d’écran, nombre, Rectangle&#10;&#10;Le contenu généré par l’IA peut être incorrect.">
            <a:extLst>
              <a:ext uri="{FF2B5EF4-FFF2-40B4-BE49-F238E27FC236}">
                <a16:creationId xmlns:a16="http://schemas.microsoft.com/office/drawing/2014/main" id="{1D383215-27C6-51B6-5C2B-75BD9A62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36" y="895874"/>
            <a:ext cx="8117727" cy="5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1576A-41BC-87FB-3973-201DD3BD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48B30F6E-E6A6-0B31-794A-EE2318C0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Séjours Activités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464B987-7386-D9B6-349B-BBEF3AEEF3E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32A66C-7C38-7507-5F6C-EC957F15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5" y="571861"/>
            <a:ext cx="3739111" cy="4756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CDA0BD-9D3B-C02A-96F6-0E1B2FA9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70" y="1047491"/>
            <a:ext cx="7601084" cy="23815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7C971E-D7A7-E018-A16C-49DE008C5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7" y="3454995"/>
            <a:ext cx="8151058" cy="18167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3972F19-1714-3BF2-A727-6AF09E051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814" y="5297755"/>
            <a:ext cx="484674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4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2EBB0-C409-2E1A-5E4E-2CF18388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74706FA-0D01-EBD8-E5AB-6C25D1B2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Séjours Activités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BD849A2F-1879-7003-4C93-3636AF85029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4" name="Image 3" descr="Une image contenant texte, capture d’écran, nombre, Parallèle&#10;&#10;Le contenu généré par l’IA peut être incorrect.">
            <a:extLst>
              <a:ext uri="{FF2B5EF4-FFF2-40B4-BE49-F238E27FC236}">
                <a16:creationId xmlns:a16="http://schemas.microsoft.com/office/drawing/2014/main" id="{7895440D-34B7-55C4-3D45-20383DE7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36" y="981237"/>
            <a:ext cx="8261195" cy="4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AAE8-1DB0-5C2C-4476-68CF4946A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67F7B55-6FB7-6FEF-8182-948BFA8C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Séjours Activités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8C13B5F-05CB-16C0-DA82-A32B97CC0BD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A4F7C5-E56C-2A8A-D56F-C79974D28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5" y="571861"/>
            <a:ext cx="3739111" cy="475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2803C65-7C6F-CE9C-AA4D-02F63D60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43" y="1291108"/>
            <a:ext cx="8047417" cy="256054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8AFD912-B185-E5AF-2E73-98B431F7B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573" y="4285391"/>
            <a:ext cx="780355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EE58D-24DD-C3CC-8AFE-2A3A29B43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862C6CD-B07B-223B-BF39-AB82D4EA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754" y="27171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Étude et développement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E734CAB-83EC-3465-BD4A-28D9252290E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758157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375805-F057-F2DA-40A2-FF338C38AE19}"/>
              </a:ext>
            </a:extLst>
          </p:cNvPr>
          <p:cNvSpPr/>
          <p:nvPr/>
        </p:nvSpPr>
        <p:spPr>
          <a:xfrm>
            <a:off x="552261" y="907678"/>
            <a:ext cx="5685000" cy="2215300"/>
          </a:xfrm>
          <a:prstGeom prst="rect">
            <a:avLst/>
          </a:prstGeom>
          <a:solidFill>
            <a:srgbClr val="00497A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Recherche et propositions de partenariats nouveaux et innovants : 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Développement de nouveaux partenariats dans les domaines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• Culture : Jazz en Tête ; 3 maisons d’édition jeunesse présentées lors de la fête de la CMCAS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• Sport : L’Appart Fitness, NEMEA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• Soutien scolaire : ANACOURS (en complément de l’offre existante)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54A12-BF92-1EE4-AC58-AD20AB2578A1}"/>
              </a:ext>
            </a:extLst>
          </p:cNvPr>
          <p:cNvSpPr/>
          <p:nvPr/>
        </p:nvSpPr>
        <p:spPr>
          <a:xfrm>
            <a:off x="542780" y="3325900"/>
            <a:ext cx="5685000" cy="2569112"/>
          </a:xfrm>
          <a:prstGeom prst="rect">
            <a:avLst/>
          </a:prstGeom>
          <a:solidFill>
            <a:srgbClr val="00497A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Aide à la recherche de spectacles ou prestations pour les activités CMCAS ou SLVie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Diffusion régulière de places de spectacles aux TSA et élus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Information sur les festivals jeune public ((63 et 03)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Propositions de spectacles de compagnies jeunes publics aux TSA et élus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✔Diffusion des newsletters des scènes </a:t>
            </a:r>
            <a:r>
              <a:rPr lang="fr-FR" sz="1600" kern="0">
                <a:solidFill>
                  <a:prstClr val="white"/>
                </a:solidFill>
                <a:latin typeface="+mj-lt"/>
                <a:ea typeface="+mn-ea"/>
                <a:cs typeface="+mn-cs"/>
              </a:rPr>
              <a:t>culturelles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Recherche d’intervenants pour répondre aux sollicitations des collègues (culture, sport, économie, anthropologie, politique,  etc.)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42EBD-4FE7-DE92-901A-DD67041D92C9}"/>
              </a:ext>
            </a:extLst>
          </p:cNvPr>
          <p:cNvSpPr/>
          <p:nvPr/>
        </p:nvSpPr>
        <p:spPr>
          <a:xfrm>
            <a:off x="6367818" y="3330239"/>
            <a:ext cx="5392633" cy="2569111"/>
          </a:xfrm>
          <a:prstGeom prst="rect">
            <a:avLst/>
          </a:prstGeom>
          <a:solidFill>
            <a:srgbClr val="00497A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Mise en place d’études pour mesurer les actions de la CMCAS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Études réalisées par l’ED national et relayées à la demande (notamment en période d’AG), sauf demandes ou projets spécifiques locaux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✔ Limite identifiée : capacité restreinte à conduire des études locales spécifiques en raison d’un effectif insuffisant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EFE2C4-9D38-2AB0-F0D4-E51E4815567C}"/>
              </a:ext>
            </a:extLst>
          </p:cNvPr>
          <p:cNvSpPr/>
          <p:nvPr/>
        </p:nvSpPr>
        <p:spPr>
          <a:xfrm>
            <a:off x="6367818" y="907678"/>
            <a:ext cx="5392633" cy="2219639"/>
          </a:xfrm>
          <a:prstGeom prst="rect">
            <a:avLst/>
          </a:prstGeom>
          <a:solidFill>
            <a:srgbClr val="00497A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Aide et recherche pour nouveaux partenariats dans le domaine de la culture et du sport :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>
                <a:solidFill>
                  <a:prstClr val="white"/>
                </a:solidFill>
                <a:latin typeface="+mj-lt"/>
              </a:rPr>
              <a:t>✔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Travail engagé avec le Musée départemental de la Céramique de Lezoux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kern="0">
                <a:solidFill>
                  <a:prstClr val="white"/>
                </a:solidFill>
              </a:rPr>
              <a:t>•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Objectif : mettre en place un partenariat sur l’ensemble des musées des départements 63 et 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>
                <a:solidFill>
                  <a:prstClr val="white"/>
                </a:solidFill>
              </a:rPr>
              <a:t>•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Finalité : faciliter les propositions de sorties enfants/jeunes aux TSA et diversifier l’offre pour tous les bénéficiaires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7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D7EE7-3AA0-64FA-492F-55EDDD50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6421C24-F7FE-1F9F-ED17-5660B053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Communication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963DBA0-B971-9BF1-EB1D-05D8C0D7A0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sp useBgFill="1">
        <p:nvSpPr>
          <p:cNvPr id="2" name="Espace réservé du texte 17">
            <a:extLst>
              <a:ext uri="{FF2B5EF4-FFF2-40B4-BE49-F238E27FC236}">
                <a16:creationId xmlns:a16="http://schemas.microsoft.com/office/drawing/2014/main" id="{1DA77AD6-C4D1-F751-0A3E-072381F1C49E}"/>
              </a:ext>
            </a:extLst>
          </p:cNvPr>
          <p:cNvSpPr txBox="1">
            <a:spLocks/>
          </p:cNvSpPr>
          <p:nvPr/>
        </p:nvSpPr>
        <p:spPr>
          <a:xfrm>
            <a:off x="304799" y="864874"/>
            <a:ext cx="11582400" cy="478678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497A"/>
                </a:solidFill>
              </a:rPr>
              <a:t>Actions réalisées 2025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>
                <a:solidFill>
                  <a:schemeClr val="tx2"/>
                </a:solidFill>
              </a:rPr>
              <a:t>Conception et gestion des outils numériques et supports de communication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Gestion complète du site web de la CMCAS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Élaboration et mise à jour du livret d’accueil numérique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Conception de flyers d’information pour les nouveaux arrivants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Gestion des réseaux sociaux et des campagnes DOLIST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Contribution à la parution du journal de la CMCAS et prise en charge à 100 % de la conception et du graphisme depuis août 2025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Actualisation régulière des Points Info et suivi de leur bon fonctionnement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>
                <a:solidFill>
                  <a:schemeClr val="tx2"/>
                </a:solidFill>
              </a:rPr>
              <a:t>Participation à la Commission Communication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Appui technique pour le déploiement et l’amélioration des outils de communication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Mise en œuvre et application de la charte de la ligne éditoriale de la CMCAS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>
                <a:solidFill>
                  <a:schemeClr val="tx2"/>
                </a:solidFill>
              </a:rPr>
              <a:t>Optimisation de la diffusion du journal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Vérification du fichier des bénéficiaires suite aux retours de non-distribution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Suivi et mise à jour des préférences des bénéficiaires quant au mode de réception du journal (version numérique ou papier)</a:t>
            </a:r>
          </a:p>
          <a:p>
            <a:pPr marL="285750"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500" b="1">
                <a:solidFill>
                  <a:schemeClr val="tx2"/>
                </a:solidFill>
              </a:rPr>
              <a:t>Actions visant à rendre la communication plus efficace auprès des bénéficiaires</a:t>
            </a:r>
          </a:p>
          <a:p>
            <a:pPr marL="571500" lvl="1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500"/>
              <a:t>Communication diffusée sur les écrans de GRDF et Enedis</a:t>
            </a:r>
          </a:p>
        </p:txBody>
      </p:sp>
    </p:spTree>
    <p:extLst>
      <p:ext uri="{BB962C8B-B14F-4D97-AF65-F5344CB8AC3E}">
        <p14:creationId xmlns:p14="http://schemas.microsoft.com/office/powerpoint/2010/main" val="367640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22429-A8FF-2EE9-FA71-E4EDAB9C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2D47205-D643-0D7A-85EF-7136B658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0" y="169902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Instances des élus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7821BF7-6B2A-78AB-512F-A37E795E13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6C007220-C2DC-55BF-2446-BDBA102A1DA9}"/>
              </a:ext>
            </a:extLst>
          </p:cNvPr>
          <p:cNvSpPr txBox="1">
            <a:spLocks/>
          </p:cNvSpPr>
          <p:nvPr/>
        </p:nvSpPr>
        <p:spPr>
          <a:xfrm>
            <a:off x="665480" y="955040"/>
            <a:ext cx="10083800" cy="49987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497A"/>
                </a:solidFill>
                <a:latin typeface="+mj-lt"/>
                <a:ea typeface="+mj-ea"/>
                <a:cs typeface="Calibri"/>
              </a:rPr>
              <a:t>Actions réalisées 2025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1"/>
              <a:t>Présentation du bilan financier </a:t>
            </a:r>
            <a:r>
              <a:rPr lang="fr-FR" sz="1600"/>
              <a:t>(situation budgétaire et résultats financiers définitifs)</a:t>
            </a:r>
            <a:r>
              <a:rPr lang="fr-FR" sz="1600" b="1"/>
              <a:t> - calendrier 2025 : 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b="1"/>
              <a:t>Bureaux : </a:t>
            </a:r>
            <a:r>
              <a:rPr lang="fr-FR" sz="1600"/>
              <a:t>11/03, 15/05, 09/09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b="1"/>
              <a:t>CA : </a:t>
            </a:r>
            <a:r>
              <a:rPr lang="fr-FR" sz="1600"/>
              <a:t>28/01, 17/04, 17/06, 02/10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b="1"/>
              <a:t>AG SLVie : </a:t>
            </a:r>
            <a:r>
              <a:rPr lang="fr-FR" sz="1600"/>
              <a:t>du</a:t>
            </a:r>
            <a:r>
              <a:rPr lang="fr-FR" sz="1600" b="1"/>
              <a:t> </a:t>
            </a:r>
            <a:r>
              <a:rPr lang="fr-FR" sz="1600"/>
              <a:t>06/05 au 07/06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b="1"/>
              <a:t>AG :</a:t>
            </a:r>
            <a:r>
              <a:rPr lang="fr-FR" sz="1600"/>
              <a:t> 27/06 (46 présents dont 21 délégués)</a:t>
            </a:r>
          </a:p>
          <a:p>
            <a:pPr marL="285750"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1"/>
              <a:t>Conseil juridique et administratif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/>
              <a:t>Dossiers en cours présentant un risque de litiges, notamment liés à la rénovation des fenêtres et volets suite à des cambriolages, facturés fin 2025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1"/>
              <a:t>Point semestriel des activités – suivi budgétaire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/>
              <a:t>Suivi des budgets, transferts ou besoins complémentaires tout au long de l’année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/>
              <a:t>4 réunions en 2025 : 25/03, 27/05, 25/09 et 02/12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/>
              <a:t>Mise en place d’un tableau de bord pour le suivi des contrôles périodiques des salles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1"/>
              <a:t>Révision annuelle de la répartition des charges CMCAS/CCAS</a:t>
            </a:r>
          </a:p>
          <a:p>
            <a:pPr lvl="1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/>
              <a:t>Signature de la convention et enregistrement des factures selon la répartition des charges CMCAS/CCAS définie</a:t>
            </a:r>
          </a:p>
        </p:txBody>
      </p:sp>
    </p:spTree>
    <p:extLst>
      <p:ext uri="{BB962C8B-B14F-4D97-AF65-F5344CB8AC3E}">
        <p14:creationId xmlns:p14="http://schemas.microsoft.com/office/powerpoint/2010/main" val="195239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BF23C-18AE-1DD5-A5C9-0D0DEEC2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">
            <a:extLst>
              <a:ext uri="{FF2B5EF4-FFF2-40B4-BE49-F238E27FC236}">
                <a16:creationId xmlns:a16="http://schemas.microsoft.com/office/drawing/2014/main" id="{8E22593C-1D84-8290-3C3C-5A9188CE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659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fr-FR" sz="4000"/>
              <a:t>Conseil et Promotion</a:t>
            </a:r>
            <a:endParaRPr lang="en-US" sz="400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4158F0D-ECA7-48BB-E2A3-5D14AAC7D01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D9938B-1088-F611-6B5E-92EF4AD31838}"/>
              </a:ext>
            </a:extLst>
          </p:cNvPr>
          <p:cNvSpPr txBox="1"/>
          <p:nvPr/>
        </p:nvSpPr>
        <p:spPr>
          <a:xfrm>
            <a:off x="528119" y="1280462"/>
            <a:ext cx="3539394" cy="44911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 kern="1200">
                <a:latin typeface="+mn-lt"/>
                <a:ea typeface="+mn-ea"/>
                <a:cs typeface="+mn-cs"/>
              </a:rPr>
              <a:t>Fréquentation des permanences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20E32FA-58DC-5CC4-E2DB-E547ECDCB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60168"/>
              </p:ext>
            </p:extLst>
          </p:nvPr>
        </p:nvGraphicFramePr>
        <p:xfrm>
          <a:off x="4306525" y="1455935"/>
          <a:ext cx="7218405" cy="4170760"/>
        </p:xfrm>
        <a:graphic>
          <a:graphicData uri="http://schemas.openxmlformats.org/drawingml/2006/table">
            <a:tbl>
              <a:tblPr/>
              <a:tblGrid>
                <a:gridCol w="1793306">
                  <a:extLst>
                    <a:ext uri="{9D8B030D-6E8A-4147-A177-3AD203B41FA5}">
                      <a16:colId xmlns:a16="http://schemas.microsoft.com/office/drawing/2014/main" val="1774729304"/>
                    </a:ext>
                  </a:extLst>
                </a:gridCol>
                <a:gridCol w="1924753">
                  <a:extLst>
                    <a:ext uri="{9D8B030D-6E8A-4147-A177-3AD203B41FA5}">
                      <a16:colId xmlns:a16="http://schemas.microsoft.com/office/drawing/2014/main" val="3660815838"/>
                    </a:ext>
                  </a:extLst>
                </a:gridCol>
                <a:gridCol w="1539802">
                  <a:extLst>
                    <a:ext uri="{9D8B030D-6E8A-4147-A177-3AD203B41FA5}">
                      <a16:colId xmlns:a16="http://schemas.microsoft.com/office/drawing/2014/main" val="1070932217"/>
                    </a:ext>
                  </a:extLst>
                </a:gridCol>
                <a:gridCol w="1034085">
                  <a:extLst>
                    <a:ext uri="{9D8B030D-6E8A-4147-A177-3AD203B41FA5}">
                      <a16:colId xmlns:a16="http://schemas.microsoft.com/office/drawing/2014/main" val="2738338661"/>
                    </a:ext>
                  </a:extLst>
                </a:gridCol>
                <a:gridCol w="926459">
                  <a:extLst>
                    <a:ext uri="{9D8B030D-6E8A-4147-A177-3AD203B41FA5}">
                      <a16:colId xmlns:a16="http://schemas.microsoft.com/office/drawing/2014/main" val="4071928586"/>
                    </a:ext>
                  </a:extLst>
                </a:gridCol>
              </a:tblGrid>
              <a:tr h="3514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Permanences d'accueil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Périodicité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Jours et Horaires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Fréquentation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Proxi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43277"/>
                  </a:ext>
                </a:extLst>
              </a:tr>
              <a:tr h="3083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Yssingeaux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8h00 à 9h30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58919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Monistrol sur Loire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10h00 à 13h00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029729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 Catherine Exploitation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7h45 à 9h30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63894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 Catherine Acheminement + CPA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10h à 12h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151896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 Catherine AIS + GrDF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7h45 à 9h30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6037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Brioude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14h30 à 16h30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65789"/>
                  </a:ext>
                </a:extLst>
              </a:tr>
              <a:tr h="1783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Puy Centre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fois par mois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10h à 12h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54943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Pont de Lignon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(1 à 3 fois /an)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EFFECTUEE en 2025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681597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Langogne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(1 à 3 fois /an)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115914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Brives Hydraulique (GMH + EIM)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(1 à 3 fois /an)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lundi matin de 8h30 à 9h30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09928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Espaly (GEH)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(1 à 3 fois /an)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lundi matin de 10h à 12h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69741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4EC63556-9DDF-0806-8CB3-D7979515C448}"/>
              </a:ext>
            </a:extLst>
          </p:cNvPr>
          <p:cNvSpPr txBox="1"/>
          <p:nvPr/>
        </p:nvSpPr>
        <p:spPr>
          <a:xfrm>
            <a:off x="4306525" y="584845"/>
            <a:ext cx="3578950" cy="41590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>
                <a:solidFill>
                  <a:srgbClr val="0066AA"/>
                </a:solidFill>
                <a:latin typeface="Calibri"/>
                <a:ea typeface="+mj-ea"/>
                <a:cs typeface="Calibri"/>
              </a:rPr>
              <a:t>ANTENNE de BRIVES CHARENSAC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3E7A8FDA-B43A-63E5-4D46-C31D1FC8ED51}"/>
              </a:ext>
            </a:extLst>
          </p:cNvPr>
          <p:cNvSpPr txBox="1">
            <a:spLocks/>
          </p:cNvSpPr>
          <p:nvPr/>
        </p:nvSpPr>
        <p:spPr>
          <a:xfrm>
            <a:off x="609600" y="1891175"/>
            <a:ext cx="3247176" cy="43285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1"/>
              <a:t>13 lieux de vie </a:t>
            </a:r>
            <a:r>
              <a:rPr lang="fr-FR" sz="1600"/>
              <a:t>couverts en 2025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/>
              <a:t>Permanences réalisées conformément aux périodicités prévues (hors vacances scolaires)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/>
              <a:t>Nombre de jours d’ouverture de la CMCAS de Brives est supérieur à </a:t>
            </a:r>
            <a:r>
              <a:rPr lang="fr-FR" sz="1600" b="1"/>
              <a:t>173 jours</a:t>
            </a:r>
            <a:r>
              <a:rPr lang="fr-FR" sz="1600"/>
              <a:t>,</a:t>
            </a:r>
            <a:r>
              <a:rPr lang="fr-FR" sz="1600" b="1"/>
              <a:t> </a:t>
            </a:r>
            <a:r>
              <a:rPr lang="fr-FR" sz="1600"/>
              <a:t>avec une fréquentation de </a:t>
            </a:r>
            <a:r>
              <a:rPr lang="fr-FR" sz="1600" b="1"/>
              <a:t>3672 bénéficiaires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1"/>
              <a:t>Fréquentation</a:t>
            </a:r>
            <a:r>
              <a:rPr lang="fr-FR" sz="1600"/>
              <a:t> des bénéficiaires : </a:t>
            </a:r>
            <a:r>
              <a:rPr lang="fr-FR" sz="1600" b="1"/>
              <a:t>constante</a:t>
            </a:r>
            <a:r>
              <a:rPr lang="fr-FR" sz="1600"/>
              <a:t> par rapport à 2024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/>
              <a:t>Certaines fréquentations de bénéficiaires ne sont pas comptabilisées (remplacements pendant les congés)</a:t>
            </a:r>
          </a:p>
        </p:txBody>
      </p:sp>
    </p:spTree>
    <p:extLst>
      <p:ext uri="{BB962C8B-B14F-4D97-AF65-F5344CB8AC3E}">
        <p14:creationId xmlns:p14="http://schemas.microsoft.com/office/powerpoint/2010/main" val="72860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">
            <a:extLst>
              <a:ext uri="{FF2B5EF4-FFF2-40B4-BE49-F238E27FC236}">
                <a16:creationId xmlns:a16="http://schemas.microsoft.com/office/drawing/2014/main" id="{8537B407-7FAB-1263-5219-D3371EA3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659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fr-FR" sz="4000"/>
              <a:t>Conseil et Promotion</a:t>
            </a:r>
            <a:endParaRPr lang="en-US" sz="400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AA5DB14-1FA9-A623-3E9B-A36ABA2A54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2025 - CMCAS Clermont-Le Puy</a:t>
            </a:r>
          </a:p>
        </p:txBody>
      </p:sp>
      <p:graphicFrame>
        <p:nvGraphicFramePr>
          <p:cNvPr id="33" name="Espace réservé du contenu 29">
            <a:extLst>
              <a:ext uri="{FF2B5EF4-FFF2-40B4-BE49-F238E27FC236}">
                <a16:creationId xmlns:a16="http://schemas.microsoft.com/office/drawing/2014/main" id="{CDFE686D-8486-19B1-B7AE-649E4578A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376587"/>
              </p:ext>
            </p:extLst>
          </p:nvPr>
        </p:nvGraphicFramePr>
        <p:xfrm>
          <a:off x="6096000" y="1252223"/>
          <a:ext cx="5193389" cy="4979423"/>
        </p:xfrm>
        <a:graphic>
          <a:graphicData uri="http://schemas.openxmlformats.org/drawingml/2006/table">
            <a:tbl>
              <a:tblPr/>
              <a:tblGrid>
                <a:gridCol w="1549793">
                  <a:extLst>
                    <a:ext uri="{9D8B030D-6E8A-4147-A177-3AD203B41FA5}">
                      <a16:colId xmlns:a16="http://schemas.microsoft.com/office/drawing/2014/main" val="2860819054"/>
                    </a:ext>
                  </a:extLst>
                </a:gridCol>
                <a:gridCol w="1454908">
                  <a:extLst>
                    <a:ext uri="{9D8B030D-6E8A-4147-A177-3AD203B41FA5}">
                      <a16:colId xmlns:a16="http://schemas.microsoft.com/office/drawing/2014/main" val="2300841086"/>
                    </a:ext>
                  </a:extLst>
                </a:gridCol>
                <a:gridCol w="2188688">
                  <a:extLst>
                    <a:ext uri="{9D8B030D-6E8A-4147-A177-3AD203B41FA5}">
                      <a16:colId xmlns:a16="http://schemas.microsoft.com/office/drawing/2014/main" val="3407696307"/>
                    </a:ext>
                  </a:extLst>
                </a:gridCol>
              </a:tblGrid>
              <a:tr h="3037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Permanences d'accueil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Périodicité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Jours et Horaires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92688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Issoire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14h30 à 16h30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529401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Pardieu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09h30 à 11h30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42860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Brezet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7h30 à 9h30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36533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Flour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9h30 à 11h30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86188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Thiers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14h30 à 16h30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45860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Serval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8h30 à 11h30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959937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Romagnat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15h30 à 16h30 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81979"/>
                  </a:ext>
                </a:extLst>
              </a:tr>
              <a:tr h="4219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Chanteranne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fois par semaine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mardi de 8h à 12h et de 13h à 17h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jeudi de 8h à 12h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517915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Châteaudun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fois par semaine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jeudi de 13h00 à 17h00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25844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Evariste Gallois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fois par an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505815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Ambert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65743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Grandval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303376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Bourboule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40394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 Acilloux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49533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Pontaumur                                                                             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    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10599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Gervais GEH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932164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 Besse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      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876076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RTE La Sarre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à la demande  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411637"/>
                  </a:ext>
                </a:extLst>
              </a:tr>
              <a:tr h="2132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RIOM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plus de permanence</a:t>
                      </a: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99220"/>
                  </a:ext>
                </a:extLst>
              </a:tr>
              <a:tr h="199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9" marR="4079" marT="407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98242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68A4CC2-FD4E-4608-F927-34329F21EB54}"/>
              </a:ext>
            </a:extLst>
          </p:cNvPr>
          <p:cNvSpPr txBox="1"/>
          <p:nvPr/>
        </p:nvSpPr>
        <p:spPr>
          <a:xfrm>
            <a:off x="609600" y="1006820"/>
            <a:ext cx="3539394" cy="44911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 kern="1200">
                <a:latin typeface="+mn-lt"/>
                <a:ea typeface="+mn-ea"/>
                <a:cs typeface="+mn-cs"/>
              </a:rPr>
              <a:t>Fréquentation des permanences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4B077D61-3766-5313-EFFB-077988D2FB4E}"/>
              </a:ext>
            </a:extLst>
          </p:cNvPr>
          <p:cNvSpPr txBox="1">
            <a:spLocks/>
          </p:cNvSpPr>
          <p:nvPr/>
        </p:nvSpPr>
        <p:spPr>
          <a:xfrm>
            <a:off x="609600" y="1598759"/>
            <a:ext cx="5108294" cy="478256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1"/>
              <a:t>18 lieux </a:t>
            </a:r>
            <a:r>
              <a:rPr lang="fr-FR"/>
              <a:t>de vie couverts en 2025 + Antenne de Gerzat ouverte tous les jours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1"/>
              <a:t>Globalement, la fréquentation </a:t>
            </a:r>
            <a:r>
              <a:rPr lang="fr-FR"/>
              <a:t>des bénéficiaires reste</a:t>
            </a:r>
            <a:r>
              <a:rPr lang="fr-FR" b="1"/>
              <a:t> constante </a:t>
            </a:r>
            <a:r>
              <a:rPr lang="fr-FR"/>
              <a:t>par rapport à 2024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/>
              <a:t>Certains sites présentent une </a:t>
            </a:r>
            <a:r>
              <a:rPr lang="fr-FR" b="1"/>
              <a:t>fréquentation fluctuante</a:t>
            </a:r>
            <a:r>
              <a:rPr lang="fr-FR"/>
              <a:t> selon les saisons : </a:t>
            </a:r>
            <a:r>
              <a:rPr lang="fr-FR" b="1"/>
              <a:t>Thiers, Issoire, Saint-Flour. </a:t>
            </a:r>
            <a:r>
              <a:rPr lang="fr-FR"/>
              <a:t>Il arrive qu’aucun bénéficiaire ne soit présent au rendez-vous. Toutefois, s’agissant d’une population inactive, il est essentiel de maintenir une présence afin de préserver le lien physique et social.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/>
              <a:t>Certains sites présentent une </a:t>
            </a:r>
            <a:r>
              <a:rPr lang="fr-FR" b="1"/>
              <a:t>augmentation du nombre de bénéficiaires : Serval, Romagnat, Chanteranne, La Pardieu, Châteaudun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/>
              <a:t>Thèmes principaux abordés : les colonies de vacances, les séjours adultes, la billetterie et les assurances avec la demande d’intervention de Sylvain Penichoux, référent assurances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/>
              <a:t>Organisation de rendez-vous des lieux de vie : des mails sont envoyés courant juillet-août aux responsables de services des lieux de vie afin de présenter l’agenda annuel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/>
              <a:t>Les nouveaux bénéficiaires sont orientés par les responsables de services.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1D7009-A030-EC13-4BB9-2ACAD9957CB6}"/>
              </a:ext>
            </a:extLst>
          </p:cNvPr>
          <p:cNvSpPr txBox="1"/>
          <p:nvPr/>
        </p:nvSpPr>
        <p:spPr>
          <a:xfrm>
            <a:off x="4770428" y="616616"/>
            <a:ext cx="2493848" cy="4237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>
                <a:solidFill>
                  <a:srgbClr val="0066AA"/>
                </a:solidFill>
                <a:latin typeface="Calibri"/>
                <a:ea typeface="+mj-ea"/>
                <a:cs typeface="Calibri"/>
              </a:rPr>
              <a:t>ANTENNE de GERZAT</a:t>
            </a:r>
          </a:p>
        </p:txBody>
      </p:sp>
    </p:spTree>
    <p:extLst>
      <p:ext uri="{BB962C8B-B14F-4D97-AF65-F5344CB8AC3E}">
        <p14:creationId xmlns:p14="http://schemas.microsoft.com/office/powerpoint/2010/main" val="316945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991942-C2C1-BE26-8CF6-5431538F3856}"/>
              </a:ext>
            </a:extLst>
          </p:cNvPr>
          <p:cNvSpPr txBox="1">
            <a:spLocks/>
          </p:cNvSpPr>
          <p:nvPr/>
        </p:nvSpPr>
        <p:spPr>
          <a:xfrm>
            <a:off x="530952" y="97357"/>
            <a:ext cx="10972800" cy="610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b="1" i="0" kern="1200" baseline="0">
                <a:solidFill>
                  <a:srgbClr val="0066AA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600"/>
              <a:t>Conseil et Promotion</a:t>
            </a:r>
            <a:endParaRPr lang="en-US" sz="36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D4DCC4-7B1D-0E79-EFE8-C4E6458D687D}"/>
              </a:ext>
            </a:extLst>
          </p:cNvPr>
          <p:cNvSpPr txBox="1"/>
          <p:nvPr/>
        </p:nvSpPr>
        <p:spPr>
          <a:xfrm>
            <a:off x="3814925" y="615159"/>
            <a:ext cx="5389033" cy="48049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>
                <a:solidFill>
                  <a:srgbClr val="0066AA"/>
                </a:solidFill>
                <a:latin typeface="Calibri"/>
                <a:ea typeface="+mj-ea"/>
                <a:cs typeface="Calibri"/>
              </a:rPr>
              <a:t>ANTENNES de BRIVES CHARENSAC et de GERZAT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4AEAC9-D226-3BDD-E1F2-07E6BB07689B}"/>
              </a:ext>
            </a:extLst>
          </p:cNvPr>
          <p:cNvSpPr txBox="1"/>
          <p:nvPr/>
        </p:nvSpPr>
        <p:spPr>
          <a:xfrm>
            <a:off x="881003" y="1560745"/>
            <a:ext cx="4470400" cy="2308324"/>
          </a:xfrm>
          <a:prstGeom prst="rect">
            <a:avLst/>
          </a:prstGeom>
          <a:solidFill>
            <a:srgbClr val="D1EC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b="1">
                <a:latin typeface="+mn-lt"/>
              </a:rPr>
              <a:t>Difficultés rencontrées et pistes d’amélioration (Antenne de Brives) :</a:t>
            </a:r>
            <a:endParaRPr lang="fr-FR" sz="160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Déplacements longs (jusqu’à 1h) et enchaînement de plusieurs sites pour optimiser les déplacements → journées très chargées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Dépassement du temps de travail  en heures supplémentaires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Supports CCAS actualisés parfois reçus trop tard  (ex. séjours bleus, AJJ, catalogues ETE)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D03F0F-07AA-5A0F-EFA5-CC5624E2574A}"/>
              </a:ext>
            </a:extLst>
          </p:cNvPr>
          <p:cNvSpPr txBox="1"/>
          <p:nvPr/>
        </p:nvSpPr>
        <p:spPr>
          <a:xfrm>
            <a:off x="5779893" y="1573791"/>
            <a:ext cx="5558667" cy="2308324"/>
          </a:xfrm>
          <a:prstGeom prst="rect">
            <a:avLst/>
          </a:prstGeom>
          <a:solidFill>
            <a:srgbClr val="3BB0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b="1">
                <a:latin typeface="+mn-lt"/>
              </a:rPr>
              <a:t>Retour des bénéficiaires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Accueil des TCP toujours très positif sur l’ensemble des sites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Retours des bénéficiaires sont positifs et échanges appréciés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Sollicitations lors des passages, sans barrières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Portage de l’offre CCAS et accompagnement sur les dispositifs ASS très apprécié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Rencontres avec les nouveaux arrivants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>
                <a:latin typeface="+mn-lt"/>
              </a:rPr>
              <a:t>Relais pour les mises en place de réunions assurances auprès des agents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F642D7-0C35-65C9-09C8-8B85A74CB81E}"/>
              </a:ext>
            </a:extLst>
          </p:cNvPr>
          <p:cNvSpPr txBox="1"/>
          <p:nvPr/>
        </p:nvSpPr>
        <p:spPr>
          <a:xfrm>
            <a:off x="881002" y="4381160"/>
            <a:ext cx="4261366" cy="1323439"/>
          </a:xfrm>
          <a:prstGeom prst="rect">
            <a:avLst/>
          </a:prstGeom>
          <a:solidFill>
            <a:srgbClr val="81CCFF"/>
          </a:solidFill>
        </p:spPr>
        <p:txBody>
          <a:bodyPr wrap="square">
            <a:spAutoFit/>
          </a:bodyPr>
          <a:lstStyle/>
          <a:p>
            <a:r>
              <a:rPr lang="fr-FR" sz="1600" b="1">
                <a:latin typeface="+mn-lt"/>
              </a:rPr>
              <a:t>Sites nécessitant vigilance (Antenne de Brives) :</a:t>
            </a:r>
            <a:endParaRPr lang="fr-FR" sz="1600">
              <a:latin typeface="+mn-lt"/>
            </a:endParaRPr>
          </a:p>
          <a:p>
            <a:r>
              <a:rPr lang="fr-FR" sz="1600">
                <a:latin typeface="+mn-lt"/>
              </a:rPr>
              <a:t>Site d’« EDF commerce » à Monistrol sur Loire, la CMCAS a été affecté dans un bureau à l’extérieur du bâtiment central, mais circulation possible sur les plateaux,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53D39B-947B-5DF0-7A4E-2985A22CDB3C}"/>
              </a:ext>
            </a:extLst>
          </p:cNvPr>
          <p:cNvSpPr txBox="1"/>
          <p:nvPr/>
        </p:nvSpPr>
        <p:spPr>
          <a:xfrm>
            <a:off x="5779893" y="4020235"/>
            <a:ext cx="4868842" cy="584775"/>
          </a:xfrm>
          <a:prstGeom prst="rect">
            <a:avLst/>
          </a:prstGeom>
          <a:solidFill>
            <a:srgbClr val="C1E6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b="1">
                <a:latin typeface="+mn-lt"/>
              </a:rPr>
              <a:t>Relance des inscriptions aux activités dormantes :</a:t>
            </a:r>
          </a:p>
          <a:p>
            <a:pPr>
              <a:buNone/>
            </a:pPr>
            <a:r>
              <a:rPr lang="fr-FR" sz="1600">
                <a:latin typeface="+mn-lt"/>
              </a:rPr>
              <a:t>par téléphone et directement auprès des bénéficiaires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95017C-DA60-8F4D-1EA9-7BA000842D74}"/>
              </a:ext>
            </a:extLst>
          </p:cNvPr>
          <p:cNvSpPr txBox="1"/>
          <p:nvPr/>
        </p:nvSpPr>
        <p:spPr>
          <a:xfrm>
            <a:off x="5779893" y="4873602"/>
            <a:ext cx="4544155" cy="1077218"/>
          </a:xfrm>
          <a:prstGeom prst="rect">
            <a:avLst/>
          </a:prstGeom>
          <a:solidFill>
            <a:srgbClr val="69C2FF"/>
          </a:solidFill>
        </p:spPr>
        <p:txBody>
          <a:bodyPr wrap="square">
            <a:spAutoFit/>
          </a:bodyPr>
          <a:lstStyle/>
          <a:p>
            <a:r>
              <a:rPr lang="fr-FR" sz="1600" b="1">
                <a:latin typeface="+mn-lt"/>
              </a:rPr>
              <a:t>Possibilité offerte aux bénéficiaires de choisir le mode de réception du journal de la CMCAS : </a:t>
            </a:r>
            <a:r>
              <a:rPr lang="fr-FR" sz="1600">
                <a:latin typeface="+mn-lt"/>
              </a:rPr>
              <a:t>version numérique ou version papier. Le choix est effectué lors de l’inscription (case à cocher).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3ED77C5-12A2-DD56-A71C-4A71DF117C21}"/>
              </a:ext>
            </a:extLst>
          </p:cNvPr>
          <p:cNvSpPr txBox="1">
            <a:spLocks/>
          </p:cNvSpPr>
          <p:nvPr/>
        </p:nvSpPr>
        <p:spPr>
          <a:xfrm>
            <a:off x="1679509" y="6589471"/>
            <a:ext cx="8675685" cy="1869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800">
                <a:solidFill>
                  <a:schemeClr val="bg1"/>
                </a:solidFill>
              </a:rPr>
              <a:t>Bilan PAL 2025 - CMCAS Clermont-Le Puy</a:t>
            </a:r>
          </a:p>
        </p:txBody>
      </p:sp>
    </p:spTree>
    <p:extLst>
      <p:ext uri="{BB962C8B-B14F-4D97-AF65-F5344CB8AC3E}">
        <p14:creationId xmlns:p14="http://schemas.microsoft.com/office/powerpoint/2010/main" val="389827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47475-BA95-C5E1-C22C-485CE771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CCAEACA-973F-B15F-65C7-7B68BA82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38" y="17463"/>
            <a:ext cx="10363200" cy="933151"/>
          </a:xfrm>
        </p:spPr>
        <p:txBody>
          <a:bodyPr>
            <a:normAutofit/>
          </a:bodyPr>
          <a:lstStyle/>
          <a:p>
            <a:r>
              <a:rPr lang="fr-FR" sz="3600"/>
              <a:t>Action Sanitaire et Sociale</a:t>
            </a:r>
            <a:endParaRPr lang="en-US" sz="3600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E1E81309-C0F4-F3BA-7E32-11C9057FF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6917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7A3B948-6D43-F20C-2A18-4003139F38F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</p:spTree>
    <p:extLst>
      <p:ext uri="{BB962C8B-B14F-4D97-AF65-F5344CB8AC3E}">
        <p14:creationId xmlns:p14="http://schemas.microsoft.com/office/powerpoint/2010/main" val="300598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77C231F-B5CB-322D-2FFC-5D1456F0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1341"/>
            <a:ext cx="10972800" cy="14608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Action Sanitaire et Sociale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60E595-9215-349B-4649-A19ED3F028A3}"/>
              </a:ext>
            </a:extLst>
          </p:cNvPr>
          <p:cNvSpPr txBox="1"/>
          <p:nvPr/>
        </p:nvSpPr>
        <p:spPr>
          <a:xfrm>
            <a:off x="2604305" y="717849"/>
            <a:ext cx="8792902" cy="6397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 kern="1200">
                <a:solidFill>
                  <a:srgbClr val="0066AA"/>
                </a:solidFill>
                <a:latin typeface="+mn-lt"/>
                <a:ea typeface="+mn-ea"/>
                <a:cs typeface="+mn-cs"/>
              </a:rPr>
              <a:t>AIDES ASSS 2025 - nombre de dossiers passés en commission en 2025  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2562D84-8790-8069-CCCC-56357C9A94C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52" name="Image 5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6C136CC-6D30-BF6C-9205-962022DE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5" y="1652672"/>
            <a:ext cx="5270771" cy="1955901"/>
          </a:xfrm>
          <a:prstGeom prst="rect">
            <a:avLst/>
          </a:prstGeom>
        </p:spPr>
      </p:pic>
      <p:pic>
        <p:nvPicPr>
          <p:cNvPr id="56" name="Image 5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59A454B-6A63-EFC9-8C25-F62AF271F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5" y="3789908"/>
            <a:ext cx="5258070" cy="2476627"/>
          </a:xfrm>
          <a:prstGeom prst="rect">
            <a:avLst/>
          </a:prstGeom>
        </p:spPr>
      </p:pic>
      <p:pic>
        <p:nvPicPr>
          <p:cNvPr id="60" name="Image 59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DBA848CF-7F04-9A20-4109-9696D60F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188" y="2005466"/>
            <a:ext cx="5239019" cy="30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3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2DA6A-58B5-171D-209E-0E8E377E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16B9E84-8F19-C271-BE32-07009998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8"/>
            <a:ext cx="10972800" cy="1642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Action Sanitaire et Sociale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CC28AD-8732-4574-1C5D-C37EF88809A8}"/>
              </a:ext>
            </a:extLst>
          </p:cNvPr>
          <p:cNvSpPr txBox="1"/>
          <p:nvPr/>
        </p:nvSpPr>
        <p:spPr>
          <a:xfrm>
            <a:off x="2604305" y="831575"/>
            <a:ext cx="8792902" cy="6397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900" b="1" kern="1200">
                <a:solidFill>
                  <a:srgbClr val="006EB8"/>
                </a:solidFill>
                <a:latin typeface="+mn-lt"/>
                <a:ea typeface="+mn-ea"/>
                <a:cs typeface="+mn-cs"/>
              </a:rPr>
              <a:t>AIDES ASSS 2025 - nombre de dossiers passés en commission en 2025  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B5D4177C-BD03-C2B6-DE75-11CBDC0DA3F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CAF48A4-F0E2-BAB5-B18A-983563EB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3" y="2207352"/>
            <a:ext cx="5239019" cy="2724290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4DF648C-BD1F-11D9-E4CD-39D4EA15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786" y="2057634"/>
            <a:ext cx="5264421" cy="30100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CC7E87-4F57-F425-0998-D10AC0A3E84B}"/>
              </a:ext>
            </a:extLst>
          </p:cNvPr>
          <p:cNvSpPr txBox="1"/>
          <p:nvPr/>
        </p:nvSpPr>
        <p:spPr>
          <a:xfrm>
            <a:off x="3734480" y="5336604"/>
            <a:ext cx="3861378" cy="6397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800" b="1">
                <a:solidFill>
                  <a:srgbClr val="0066AA"/>
                </a:solidFill>
                <a:latin typeface="Calibri"/>
                <a:ea typeface="+mj-ea"/>
                <a:cs typeface="Calibri"/>
              </a:rPr>
              <a:t>TOTAL DES AIDES : 732</a:t>
            </a:r>
          </a:p>
        </p:txBody>
      </p:sp>
    </p:spTree>
    <p:extLst>
      <p:ext uri="{BB962C8B-B14F-4D97-AF65-F5344CB8AC3E}">
        <p14:creationId xmlns:p14="http://schemas.microsoft.com/office/powerpoint/2010/main" val="268771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02025-FA5C-21C0-6D25-5E9D016C6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3554E96-35E8-C72B-0EA8-62858F86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Séjours Activités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C50BF5B-10D7-2901-B962-35283B73F04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10A3E0-92C0-BAF6-1AA3-6FA3D881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8" y="773008"/>
            <a:ext cx="7682742" cy="31329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E196C6-A8EC-9782-4CD7-A4096A889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28" y="3948715"/>
            <a:ext cx="48406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1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639A3-DA35-D420-31CC-7E7FA205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9A85D37-90FE-D3C7-2FDD-6D7A89B4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36" y="95423"/>
            <a:ext cx="8996127" cy="677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i="0" kern="1200" baseline="0">
                <a:latin typeface="Calibri"/>
                <a:ea typeface="+mj-ea"/>
                <a:cs typeface="Calibri"/>
              </a:rPr>
              <a:t>Séjours Activités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97C482AC-32D2-3C15-DC2F-1579899572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79510" y="6381328"/>
            <a:ext cx="8675685" cy="423738"/>
          </a:xfrm>
        </p:spPr>
        <p:txBody>
          <a:bodyPr/>
          <a:lstStyle/>
          <a:p>
            <a:r>
              <a:rPr lang="fr-FR"/>
              <a:t>Bilan PAL 2025 - CMCAS Clermont-Le Puy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54D0F1-DAE9-BFEA-48FC-982D2C4D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57" y="773008"/>
            <a:ext cx="8277471" cy="24338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EB2697-A486-79AB-4829-ED1260C91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57" y="3395599"/>
            <a:ext cx="8268856" cy="2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836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pt_V3_them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int exploitation bureau du 08 nov 2018 v" id="{7E7A98C7-A0A5-462F-A5A5-95BF7117954E}" vid="{5FB638F9-8FD4-4DD5-AA1D-57025C5C33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dele_ppt_V3_them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uille de route 01-2018 DSI" id="{0E1BAED3-E006-421C-AA2B-5C946C38CD36}" vid="{B9A04E79-E76F-49C5-A5FE-0A003C547507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ype_x0020_de_x0020_fichier xmlns="2319371e-209e-4003-b373-532beb63b2a6">doc</type_x0020_de_x0020_fichi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B67644326EA4FBD608B4BEC769908" ma:contentTypeVersion="1" ma:contentTypeDescription="Crée un document." ma:contentTypeScope="" ma:versionID="3ee4e9b7d18900e5c3e1fa1d531ae1c5">
  <xsd:schema xmlns:xsd="http://www.w3.org/2001/XMLSchema" xmlns:p="http://schemas.microsoft.com/office/2006/metadata/properties" xmlns:ns2="2319371e-209e-4003-b373-532beb63b2a6" targetNamespace="http://schemas.microsoft.com/office/2006/metadata/properties" ma:root="true" ma:fieldsID="a7275730cd88c57e00cce1039ecd94b9" ns2:_="">
    <xsd:import namespace="2319371e-209e-4003-b373-532beb63b2a6"/>
    <xsd:element name="properties">
      <xsd:complexType>
        <xsd:sequence>
          <xsd:element name="documentManagement">
            <xsd:complexType>
              <xsd:all>
                <xsd:element ref="ns2:type_x0020_de_x0020_fichi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319371e-209e-4003-b373-532beb63b2a6" elementFormDefault="qualified">
    <xsd:import namespace="http://schemas.microsoft.com/office/2006/documentManagement/types"/>
    <xsd:element name="type_x0020_de_x0020_fichier" ma:index="8" nillable="true" ma:displayName="type de fichier" ma:default="doc" ma:format="Dropdown" ma:internalName="type_x0020_de_x0020_fichier">
      <xsd:simpleType>
        <xsd:union memberTypes="dms:Text">
          <xsd:simpleType>
            <xsd:restriction base="dms:Choice">
              <xsd:enumeration value="pdf"/>
              <xsd:enumeration value="psd"/>
              <xsd:enumeration value="ai"/>
              <xsd:enumeration value="indd"/>
              <xsd:enumeration value="doc"/>
              <xsd:enumeration value="docx"/>
              <xsd:enumeration value="xls"/>
              <xsd:enumeration value="xlsx"/>
              <xsd:enumeration value="ppt"/>
              <xsd:enumeration value="pptx"/>
              <xsd:enumeration value="png"/>
              <xsd:enumeration value="jpg"/>
              <xsd:enumeration value="gif"/>
              <xsd:enumeration value="tiff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A4D0F6E-3C4C-4830-BB15-55138E4483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EA0D4-283E-4B95-ACF7-07B399A7EFF3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2319371e-209e-4003-b373-532beb63b2a6"/>
  </ds:schemaRefs>
</ds:datastoreItem>
</file>

<file path=customXml/itemProps3.xml><?xml version="1.0" encoding="utf-8"?>
<ds:datastoreItem xmlns:ds="http://schemas.openxmlformats.org/officeDocument/2006/customXml" ds:itemID="{0940A905-70DF-4206-83EC-EF3489DD4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9371e-209e-4003-b373-532beb63b2a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990722B-BDDC-4F3E-91EA-3C597B2F679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exploitation bureau du 08 nov 2018 v</Template>
  <TotalTime>52444</TotalTime>
  <Words>1667</Words>
  <Application>Microsoft Office PowerPoint</Application>
  <PresentationFormat>Grand écran</PresentationFormat>
  <Paragraphs>252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Cambria</vt:lpstr>
      <vt:lpstr>Courier New</vt:lpstr>
      <vt:lpstr>Wingdings</vt:lpstr>
      <vt:lpstr>Modele_ppt_V3_theme</vt:lpstr>
      <vt:lpstr>Conception personnalisée</vt:lpstr>
      <vt:lpstr>Modele_ppt_V3_theme</vt:lpstr>
      <vt:lpstr>Plan d’Actions Local  Bilan 2025 cmcas Clermont-Le Puy   </vt:lpstr>
      <vt:lpstr>Conseil et Promotion</vt:lpstr>
      <vt:lpstr>Conseil et Promotion</vt:lpstr>
      <vt:lpstr>Présentation PowerPoint</vt:lpstr>
      <vt:lpstr>Action Sanitaire et Sociale</vt:lpstr>
      <vt:lpstr>Action Sanitaire et Sociale</vt:lpstr>
      <vt:lpstr>Action Sanitaire et Sociale</vt:lpstr>
      <vt:lpstr>Séjours Activités</vt:lpstr>
      <vt:lpstr>Séjours Activités</vt:lpstr>
      <vt:lpstr>Séjours Activités</vt:lpstr>
      <vt:lpstr>Séjours Activités</vt:lpstr>
      <vt:lpstr>Séjours Activités</vt:lpstr>
      <vt:lpstr>Séjours Activités</vt:lpstr>
      <vt:lpstr>Étude et développement</vt:lpstr>
      <vt:lpstr>Communication</vt:lpstr>
      <vt:lpstr>Instances des élus</vt:lpstr>
    </vt:vector>
  </TitlesOfParts>
  <Company>CCAS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TDB DG 1er trimestre 2022</dc:title>
  <dc:creator>Myriam Amselle</dc:creator>
  <cp:keywords/>
  <cp:lastModifiedBy>François Chastel</cp:lastModifiedBy>
  <cp:revision>3341</cp:revision>
  <cp:lastPrinted>2024-01-29T11:55:13Z</cp:lastPrinted>
  <dcterms:created xsi:type="dcterms:W3CDTF">2018-11-07T14:00:28Z</dcterms:created>
  <dcterms:modified xsi:type="dcterms:W3CDTF">2026-02-26T13:58:58Z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Image</vt:lpwstr>
  </property>
  <property fmtid="{D5CDD505-2E9C-101B-9397-08002B2CF9AE}" pid="3" name="ContentTypeId">
    <vt:lpwstr>0x010100340B67644326EA4FBD608B4BEC769908</vt:lpwstr>
  </property>
</Properties>
</file>